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
  </p:notesMasterIdLst>
  <p:handoutMasterIdLst>
    <p:handoutMasterId r:id="rId20"/>
  </p:handoutMasterIdLst>
  <p:sldIdLst>
    <p:sldId id="428" r:id="rId2"/>
    <p:sldId id="429" r:id="rId3"/>
    <p:sldId id="430" r:id="rId4"/>
    <p:sldId id="448" r:id="rId5"/>
    <p:sldId id="449" r:id="rId6"/>
    <p:sldId id="450" r:id="rId7"/>
    <p:sldId id="451" r:id="rId8"/>
    <p:sldId id="452" r:id="rId9"/>
    <p:sldId id="431" r:id="rId10"/>
    <p:sldId id="453" r:id="rId11"/>
    <p:sldId id="458" r:id="rId12"/>
    <p:sldId id="447" r:id="rId13"/>
    <p:sldId id="454" r:id="rId14"/>
    <p:sldId id="455" r:id="rId15"/>
    <p:sldId id="457" r:id="rId16"/>
    <p:sldId id="432" r:id="rId17"/>
    <p:sldId id="445" r:id="rId18"/>
  </p:sldIdLst>
  <p:sldSz cx="9906000" cy="6858000" type="A4"/>
  <p:notesSz cx="10234613" cy="7099300"/>
  <p:defaultTextStyle>
    <a:defPPr>
      <a:defRPr lang="en-GB"/>
    </a:defPPr>
    <a:lvl1pPr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1pPr>
    <a:lvl2pPr marL="477838" indent="-136525"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2pPr>
    <a:lvl3pPr marL="957263" indent="-273050"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3pPr>
    <a:lvl4pPr marL="1435100" indent="-409575"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4pPr>
    <a:lvl5pPr marL="1914525" indent="-546100"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5pPr>
    <a:lvl6pPr marL="2286000" algn="l" defTabSz="914400" rtl="0" eaLnBrk="1" latinLnBrk="0" hangingPunct="1">
      <a:defRPr b="1" kern="1200">
        <a:solidFill>
          <a:schemeClr val="bg1"/>
        </a:solidFill>
        <a:latin typeface="Arial" charset="0"/>
        <a:ea typeface="Arial Unicode MS" pitchFamily="34" charset="-128"/>
        <a:cs typeface="Arial Unicode MS" pitchFamily="34" charset="-128"/>
      </a:defRPr>
    </a:lvl6pPr>
    <a:lvl7pPr marL="2743200" algn="l" defTabSz="914400" rtl="0" eaLnBrk="1" latinLnBrk="0" hangingPunct="1">
      <a:defRPr b="1" kern="1200">
        <a:solidFill>
          <a:schemeClr val="bg1"/>
        </a:solidFill>
        <a:latin typeface="Arial" charset="0"/>
        <a:ea typeface="Arial Unicode MS" pitchFamily="34" charset="-128"/>
        <a:cs typeface="Arial Unicode MS" pitchFamily="34" charset="-128"/>
      </a:defRPr>
    </a:lvl7pPr>
    <a:lvl8pPr marL="3200400" algn="l" defTabSz="914400" rtl="0" eaLnBrk="1" latinLnBrk="0" hangingPunct="1">
      <a:defRPr b="1" kern="1200">
        <a:solidFill>
          <a:schemeClr val="bg1"/>
        </a:solidFill>
        <a:latin typeface="Arial" charset="0"/>
        <a:ea typeface="Arial Unicode MS" pitchFamily="34" charset="-128"/>
        <a:cs typeface="Arial Unicode MS" pitchFamily="34" charset="-128"/>
      </a:defRPr>
    </a:lvl8pPr>
    <a:lvl9pPr marL="3657600" algn="l" defTabSz="914400" rtl="0" eaLnBrk="1" latinLnBrk="0" hangingPunct="1">
      <a:defRPr b="1" kern="1200">
        <a:solidFill>
          <a:schemeClr val="bg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754" userDrawn="1">
          <p15:clr>
            <a:srgbClr val="A4A3A4"/>
          </p15:clr>
        </p15:guide>
        <p15:guide id="2" pos="122">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CC00"/>
    <a:srgbClr val="FFFFCC"/>
    <a:srgbClr val="F2F2F2"/>
    <a:srgbClr val="000000"/>
    <a:srgbClr val="CC9900"/>
    <a:srgbClr val="9F991F"/>
    <a:srgbClr val="FFFF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1" autoAdjust="0"/>
    <p:restoredTop sz="90216" autoAdjust="0"/>
  </p:normalViewPr>
  <p:slideViewPr>
    <p:cSldViewPr showGuides="1">
      <p:cViewPr>
        <p:scale>
          <a:sx n="75" d="100"/>
          <a:sy n="75" d="100"/>
        </p:scale>
        <p:origin x="150" y="486"/>
      </p:cViewPr>
      <p:guideLst>
        <p:guide orient="horz" pos="754"/>
        <p:guide pos="122"/>
      </p:guideLst>
    </p:cSldViewPr>
  </p:slideViewPr>
  <p:outlineViewPr>
    <p:cViewPr>
      <p:scale>
        <a:sx n="100" d="100"/>
        <a:sy n="100" d="100"/>
      </p:scale>
      <p:origin x="0" y="0"/>
    </p:cViewPr>
  </p:outlineViewPr>
  <p:notesTextViewPr>
    <p:cViewPr>
      <p:scale>
        <a:sx n="100" d="100"/>
        <a:sy n="100" d="100"/>
      </p:scale>
      <p:origin x="0" y="0"/>
    </p:cViewPr>
  </p:notesTextViewPr>
  <p:notesViewPr>
    <p:cSldViewPr showGuides="1">
      <p:cViewPr varScale="1">
        <p:scale>
          <a:sx n="59" d="100"/>
          <a:sy n="59" d="100"/>
        </p:scale>
        <p:origin x="-1752" y="-72"/>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4435475" cy="355600"/>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372739" name="Rectangle 3"/>
          <p:cNvSpPr>
            <a:spLocks noGrp="1" noChangeArrowheads="1"/>
          </p:cNvSpPr>
          <p:nvPr>
            <p:ph type="dt" sz="quarter" idx="1"/>
          </p:nvPr>
        </p:nvSpPr>
        <p:spPr bwMode="auto">
          <a:xfrm>
            <a:off x="5797550" y="0"/>
            <a:ext cx="4435475" cy="355600"/>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372740" name="Rectangle 4"/>
          <p:cNvSpPr>
            <a:spLocks noGrp="1" noChangeArrowheads="1"/>
          </p:cNvSpPr>
          <p:nvPr>
            <p:ph type="ftr" sz="quarter" idx="2"/>
          </p:nvPr>
        </p:nvSpPr>
        <p:spPr bwMode="auto">
          <a:xfrm>
            <a:off x="0" y="6742113"/>
            <a:ext cx="4435475" cy="355600"/>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372741" name="Rectangle 5"/>
          <p:cNvSpPr>
            <a:spLocks noGrp="1" noChangeArrowheads="1"/>
          </p:cNvSpPr>
          <p:nvPr>
            <p:ph type="sldNum" sz="quarter" idx="3"/>
          </p:nvPr>
        </p:nvSpPr>
        <p:spPr bwMode="auto">
          <a:xfrm>
            <a:off x="5797550" y="6742113"/>
            <a:ext cx="4435475" cy="355600"/>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fld id="{725F97D1-7C02-4FEE-8AAE-67B2BD750D7D}" type="slidenum">
              <a:rPr lang="de-DE"/>
              <a:pPr>
                <a:defRPr/>
              </a:pPr>
              <a:t>‹Nr.›</a:t>
            </a:fld>
            <a:endParaRPr lang="de-DE"/>
          </a:p>
        </p:txBody>
      </p:sp>
    </p:spTree>
    <p:extLst>
      <p:ext uri="{BB962C8B-B14F-4D97-AF65-F5344CB8AC3E}">
        <p14:creationId xmlns:p14="http://schemas.microsoft.com/office/powerpoint/2010/main" val="110245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AutoShape 1"/>
          <p:cNvSpPr>
            <a:spLocks noChangeArrowheads="1"/>
          </p:cNvSpPr>
          <p:nvPr/>
        </p:nvSpPr>
        <p:spPr bwMode="auto">
          <a:xfrm>
            <a:off x="0" y="0"/>
            <a:ext cx="10234613" cy="7099300"/>
          </a:xfrm>
          <a:prstGeom prst="roundRect">
            <a:avLst>
              <a:gd name="adj" fmla="val 23"/>
            </a:avLst>
          </a:prstGeom>
          <a:solidFill>
            <a:srgbClr val="FFFFFF"/>
          </a:solidFill>
          <a:ln w="9525">
            <a:noFill/>
            <a:round/>
            <a:headEnd/>
            <a:tailEnd/>
          </a:ln>
        </p:spPr>
        <p:txBody>
          <a:bodyPr wrap="none" lIns="99048" tIns="49524" rIns="99048" bIns="49524" anchor="ctr"/>
          <a:lstStyle/>
          <a:p>
            <a:pPr defTabSz="487363">
              <a:lnSpc>
                <a:spcPct val="93000"/>
              </a:lnSpc>
              <a:buClr>
                <a:srgbClr val="000000"/>
              </a:buClr>
              <a:buSzPct val="100000"/>
              <a:buFont typeface="Arial" charset="0"/>
              <a:buNone/>
              <a:defRPr/>
            </a:pPr>
            <a:endParaRPr lang="en-US" sz="1900"/>
          </a:p>
        </p:txBody>
      </p:sp>
      <p:sp>
        <p:nvSpPr>
          <p:cNvPr id="2050" name="Rectangle 2"/>
          <p:cNvSpPr>
            <a:spLocks noGrp="1" noChangeArrowheads="1"/>
          </p:cNvSpPr>
          <p:nvPr>
            <p:ph type="hdr"/>
          </p:nvPr>
        </p:nvSpPr>
        <p:spPr bwMode="auto">
          <a:xfrm>
            <a:off x="0" y="0"/>
            <a:ext cx="4433888" cy="354013"/>
          </a:xfrm>
          <a:prstGeom prst="rect">
            <a:avLst/>
          </a:prstGeom>
          <a:noFill/>
          <a:ln w="9525">
            <a:noFill/>
            <a:round/>
            <a:headEnd/>
            <a:tailEnd/>
          </a:ln>
        </p:spPr>
        <p:txBody>
          <a:bodyPr vert="horz" wrap="square" lIns="97488" tIns="50694" rIns="97488" bIns="50694" numCol="1" anchor="t" anchorCtr="0" compatLnSpc="1">
            <a:prstTxWarp prst="textNoShape">
              <a:avLst/>
            </a:prstTxWarp>
          </a:bodyPr>
          <a:lstStyle>
            <a:lvl1pP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2051" name="Rectangle 3"/>
          <p:cNvSpPr>
            <a:spLocks noGrp="1" noChangeArrowheads="1"/>
          </p:cNvSpPr>
          <p:nvPr>
            <p:ph type="dt"/>
          </p:nvPr>
        </p:nvSpPr>
        <p:spPr bwMode="auto">
          <a:xfrm>
            <a:off x="5797550" y="0"/>
            <a:ext cx="4432300" cy="354013"/>
          </a:xfrm>
          <a:prstGeom prst="rect">
            <a:avLst/>
          </a:prstGeom>
          <a:noFill/>
          <a:ln w="9525">
            <a:noFill/>
            <a:round/>
            <a:headEnd/>
            <a:tailEnd/>
          </a:ln>
        </p:spPr>
        <p:txBody>
          <a:bodyPr vert="horz" wrap="square" lIns="97488" tIns="50694" rIns="97488" bIns="50694" numCol="1" anchor="t" anchorCtr="0" compatLnSpc="1">
            <a:prstTxWarp prst="textNoShape">
              <a:avLst/>
            </a:prstTxWarp>
          </a:bodyPr>
          <a:lstStyle>
            <a:lvl1pPr algn="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23557" name="Rectangle 4"/>
          <p:cNvSpPr>
            <a:spLocks noGrp="1" noRot="1" noChangeAspect="1" noChangeArrowheads="1"/>
          </p:cNvSpPr>
          <p:nvPr>
            <p:ph type="sldImg"/>
          </p:nvPr>
        </p:nvSpPr>
        <p:spPr bwMode="auto">
          <a:xfrm>
            <a:off x="3195638" y="531813"/>
            <a:ext cx="3841750" cy="2660650"/>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1023938" y="3371850"/>
            <a:ext cx="8185150" cy="3194050"/>
          </a:xfrm>
          <a:prstGeom prst="rect">
            <a:avLst/>
          </a:prstGeom>
          <a:noFill/>
          <a:ln w="9525">
            <a:noFill/>
            <a:round/>
            <a:headEnd/>
            <a:tailEnd/>
          </a:ln>
        </p:spPr>
        <p:txBody>
          <a:bodyPr vert="horz" wrap="square" lIns="97488" tIns="50694" rIns="97488" bIns="50694" numCol="1" anchor="t" anchorCtr="0" compatLnSpc="1">
            <a:prstTxWarp prst="textNoShape">
              <a:avLst/>
            </a:prstTxWarp>
          </a:bodyPr>
          <a:lstStyle/>
          <a:p>
            <a:pPr lvl="0"/>
            <a:endParaRPr lang="de-DE" noProof="0" smtClean="0"/>
          </a:p>
        </p:txBody>
      </p:sp>
      <p:sp>
        <p:nvSpPr>
          <p:cNvPr id="2054" name="Rectangle 6"/>
          <p:cNvSpPr>
            <a:spLocks noGrp="1" noChangeArrowheads="1"/>
          </p:cNvSpPr>
          <p:nvPr>
            <p:ph type="ftr"/>
          </p:nvPr>
        </p:nvSpPr>
        <p:spPr bwMode="auto">
          <a:xfrm>
            <a:off x="0" y="6742113"/>
            <a:ext cx="4433888" cy="355600"/>
          </a:xfrm>
          <a:prstGeom prst="rect">
            <a:avLst/>
          </a:prstGeom>
          <a:noFill/>
          <a:ln w="9525">
            <a:noFill/>
            <a:round/>
            <a:headEnd/>
            <a:tailEnd/>
          </a:ln>
        </p:spPr>
        <p:txBody>
          <a:bodyPr vert="horz" wrap="square" lIns="97488" tIns="50694" rIns="97488" bIns="50694" numCol="1" anchor="b" anchorCtr="0" compatLnSpc="1">
            <a:prstTxWarp prst="textNoShape">
              <a:avLst/>
            </a:prstTxWarp>
          </a:bodyPr>
          <a:lstStyle>
            <a:lvl1pP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2055" name="Rectangle 7"/>
          <p:cNvSpPr>
            <a:spLocks noGrp="1" noChangeArrowheads="1"/>
          </p:cNvSpPr>
          <p:nvPr>
            <p:ph type="sldNum"/>
          </p:nvPr>
        </p:nvSpPr>
        <p:spPr bwMode="auto">
          <a:xfrm>
            <a:off x="5797550" y="6742113"/>
            <a:ext cx="4432300" cy="355600"/>
          </a:xfrm>
          <a:prstGeom prst="rect">
            <a:avLst/>
          </a:prstGeom>
          <a:noFill/>
          <a:ln w="9525">
            <a:noFill/>
            <a:round/>
            <a:headEnd/>
            <a:tailEnd/>
          </a:ln>
        </p:spPr>
        <p:txBody>
          <a:bodyPr vert="horz" wrap="square" lIns="97488" tIns="50694" rIns="97488" bIns="50694" numCol="1" anchor="b" anchorCtr="0" compatLnSpc="1">
            <a:prstTxWarp prst="textNoShape">
              <a:avLst/>
            </a:prstTxWarp>
          </a:bodyPr>
          <a:lstStyle>
            <a:lvl1pPr algn="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fld id="{86329607-94AC-46C1-9D20-F34E0D154AE6}" type="slidenum">
              <a:rPr lang="en-GB"/>
              <a:pPr>
                <a:defRPr/>
              </a:pPr>
              <a:t>‹Nr.›</a:t>
            </a:fld>
            <a:endParaRPr lang="en-GB"/>
          </a:p>
        </p:txBody>
      </p:sp>
    </p:spTree>
    <p:extLst>
      <p:ext uri="{BB962C8B-B14F-4D97-AF65-F5344CB8AC3E}">
        <p14:creationId xmlns:p14="http://schemas.microsoft.com/office/powerpoint/2010/main" val="4249452278"/>
      </p:ext>
    </p:extLst>
  </p:cSld>
  <p:clrMap bg1="lt1" tx1="dk1" bg2="lt2" tx2="dk2" accent1="accent1" accent2="accent2" accent3="accent3" accent4="accent4" accent5="accent5" accent6="accent6" hlink="hlink" folHlink="folHlink"/>
  <p:notesStyle>
    <a:lvl1pPr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1pPr>
    <a:lvl2pPr marL="742950" indent="-28575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2pPr>
    <a:lvl3pPr marL="1143000" indent="-22860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3pPr>
    <a:lvl4pPr marL="1600200" indent="-22860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4pPr>
    <a:lvl5pPr marL="2057400" indent="-22860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5pPr>
    <a:lvl6pPr marL="2394539" algn="l" defTabSz="957816" rtl="0" eaLnBrk="1" latinLnBrk="0" hangingPunct="1">
      <a:defRPr sz="1300" kern="1200">
        <a:solidFill>
          <a:schemeClr val="tx1"/>
        </a:solidFill>
        <a:latin typeface="+mn-lt"/>
        <a:ea typeface="+mn-ea"/>
        <a:cs typeface="+mn-cs"/>
      </a:defRPr>
    </a:lvl6pPr>
    <a:lvl7pPr marL="2873447" algn="l" defTabSz="957816" rtl="0" eaLnBrk="1" latinLnBrk="0" hangingPunct="1">
      <a:defRPr sz="1300" kern="1200">
        <a:solidFill>
          <a:schemeClr val="tx1"/>
        </a:solidFill>
        <a:latin typeface="+mn-lt"/>
        <a:ea typeface="+mn-ea"/>
        <a:cs typeface="+mn-cs"/>
      </a:defRPr>
    </a:lvl7pPr>
    <a:lvl8pPr marL="3352355" algn="l" defTabSz="957816" rtl="0" eaLnBrk="1" latinLnBrk="0" hangingPunct="1">
      <a:defRPr sz="1300" kern="1200">
        <a:solidFill>
          <a:schemeClr val="tx1"/>
        </a:solidFill>
        <a:latin typeface="+mn-lt"/>
        <a:ea typeface="+mn-ea"/>
        <a:cs typeface="+mn-cs"/>
      </a:defRPr>
    </a:lvl8pPr>
    <a:lvl9pPr marL="3831263" algn="l" defTabSz="95781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86329607-94AC-46C1-9D20-F34E0D154AE6}" type="slidenum">
              <a:rPr lang="en-GB" smtClean="0"/>
              <a:pPr>
                <a:defRPr/>
              </a:pPr>
              <a:t>1</a:t>
            </a:fld>
            <a:endParaRPr lang="en-GB"/>
          </a:p>
        </p:txBody>
      </p:sp>
    </p:spTree>
    <p:extLst>
      <p:ext uri="{BB962C8B-B14F-4D97-AF65-F5344CB8AC3E}">
        <p14:creationId xmlns:p14="http://schemas.microsoft.com/office/powerpoint/2010/main" val="4294112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86329607-94AC-46C1-9D20-F34E0D154AE6}" type="slidenum">
              <a:rPr lang="en-GB" smtClean="0"/>
              <a:pPr>
                <a:defRPr/>
              </a:pPr>
              <a:t>3</a:t>
            </a:fld>
            <a:endParaRPr lang="en-GB"/>
          </a:p>
        </p:txBody>
      </p:sp>
    </p:spTree>
    <p:extLst>
      <p:ext uri="{BB962C8B-B14F-4D97-AF65-F5344CB8AC3E}">
        <p14:creationId xmlns:p14="http://schemas.microsoft.com/office/powerpoint/2010/main" val="139234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idx="10"/>
          </p:nvPr>
        </p:nvSpPr>
        <p:spPr/>
        <p:txBody>
          <a:bodyPr/>
          <a:lstStyle/>
          <a:p>
            <a:pPr>
              <a:defRPr/>
            </a:pPr>
            <a:fld id="{86329607-94AC-46C1-9D20-F34E0D154AE6}" type="slidenum">
              <a:rPr lang="en-GB" smtClean="0"/>
              <a:pPr>
                <a:defRPr/>
              </a:pPr>
              <a:t>9</a:t>
            </a:fld>
            <a:endParaRPr lang="en-GB"/>
          </a:p>
        </p:txBody>
      </p:sp>
    </p:spTree>
    <p:extLst>
      <p:ext uri="{BB962C8B-B14F-4D97-AF65-F5344CB8AC3E}">
        <p14:creationId xmlns:p14="http://schemas.microsoft.com/office/powerpoint/2010/main" val="18048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86329607-94AC-46C1-9D20-F34E0D154AE6}" type="slidenum">
              <a:rPr lang="en-GB" smtClean="0"/>
              <a:pPr>
                <a:defRPr/>
              </a:pPr>
              <a:t>15</a:t>
            </a:fld>
            <a:endParaRPr lang="en-GB"/>
          </a:p>
        </p:txBody>
      </p:sp>
    </p:spTree>
    <p:extLst>
      <p:ext uri="{BB962C8B-B14F-4D97-AF65-F5344CB8AC3E}">
        <p14:creationId xmlns:p14="http://schemas.microsoft.com/office/powerpoint/2010/main" val="413338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p:spPr>
        <p:txBody>
          <a:bodyPr/>
          <a:lstStyle>
            <a:lvl1pPr>
              <a:defRPr>
                <a:solidFill>
                  <a:schemeClr val="tx1">
                    <a:lumMod val="65000"/>
                    <a:lumOff val="35000"/>
                  </a:schemeClr>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2"/>
                </a:solidFill>
              </a:defRPr>
            </a:lvl1pPr>
            <a:lvl2pPr marL="478908" indent="0" algn="ctr">
              <a:buNone/>
              <a:defRPr/>
            </a:lvl2pPr>
            <a:lvl3pPr marL="957816" indent="0" algn="ctr">
              <a:buNone/>
              <a:defRPr/>
            </a:lvl3pPr>
            <a:lvl4pPr marL="1436724" indent="0" algn="ctr">
              <a:buNone/>
              <a:defRPr/>
            </a:lvl4pPr>
            <a:lvl5pPr marL="1915631" indent="0" algn="ctr">
              <a:buNone/>
              <a:defRPr/>
            </a:lvl5pPr>
            <a:lvl6pPr marL="2394539" indent="0" algn="ctr">
              <a:buNone/>
              <a:defRPr/>
            </a:lvl6pPr>
            <a:lvl7pPr marL="2873447" indent="0" algn="ctr">
              <a:buNone/>
              <a:defRPr/>
            </a:lvl7pPr>
            <a:lvl8pPr marL="3352355" indent="0" algn="ctr">
              <a:buNone/>
              <a:defRPr/>
            </a:lvl8pPr>
            <a:lvl9pPr marL="3831263" indent="0" algn="ctr">
              <a:buNone/>
              <a:defRPr/>
            </a:lvl9pPr>
          </a:lstStyle>
          <a:p>
            <a:r>
              <a:rPr lang="de-DE" dirty="0" smtClean="0"/>
              <a:t>Formatvorlage des Untertitelmasters durch Klicken bearbeiten</a:t>
            </a:r>
            <a:endParaRPr lang="de-DE" dirty="0"/>
          </a:p>
        </p:txBody>
      </p:sp>
      <p:sp>
        <p:nvSpPr>
          <p:cNvPr id="4" name="Rectangle 1"/>
          <p:cNvSpPr>
            <a:spLocks noGrp="1" noChangeArrowheads="1"/>
          </p:cNvSpPr>
          <p:nvPr>
            <p:ph type="dt" idx="10"/>
          </p:nvPr>
        </p:nvSpPr>
        <p:spPr>
          <a:ln/>
        </p:spPr>
        <p:txBody>
          <a:bodyPr/>
          <a:lstStyle>
            <a:lvl1pPr>
              <a:defRPr/>
            </a:lvl1pPr>
          </a:lstStyle>
          <a:p>
            <a:pPr>
              <a:defRPr/>
            </a:pPr>
            <a:r>
              <a:rPr lang="en-US" smtClean="0"/>
              <a:t>04.04.2018</a:t>
            </a:r>
            <a:endParaRPr lang="en-GB"/>
          </a:p>
        </p:txBody>
      </p:sp>
      <p:sp>
        <p:nvSpPr>
          <p:cNvPr id="5" name="Rectangle 2"/>
          <p:cNvSpPr>
            <a:spLocks noGrp="1" noChangeArrowheads="1"/>
          </p:cNvSpPr>
          <p:nvPr>
            <p:ph type="ftr" idx="11"/>
          </p:nvPr>
        </p:nvSpPr>
        <p:spPr>
          <a:ln/>
        </p:spPr>
        <p:txBody>
          <a:bodyPr/>
          <a:lstStyle>
            <a:lvl1pPr>
              <a:defRPr/>
            </a:lvl1pPr>
          </a:lstStyle>
          <a:p>
            <a:pPr>
              <a:defRPr/>
            </a:pPr>
            <a:r>
              <a:rPr lang="en-GB" smtClean="0"/>
              <a:t>XRG Unternehmenspräsentation</a:t>
            </a:r>
            <a:endParaRPr lang="en-GB"/>
          </a:p>
        </p:txBody>
      </p:sp>
      <p:sp>
        <p:nvSpPr>
          <p:cNvPr id="6" name="Rectangle 3"/>
          <p:cNvSpPr>
            <a:spLocks noGrp="1" noChangeArrowheads="1"/>
          </p:cNvSpPr>
          <p:nvPr>
            <p:ph type="sldNum" idx="12"/>
          </p:nvPr>
        </p:nvSpPr>
        <p:spPr>
          <a:ln/>
        </p:spPr>
        <p:txBody>
          <a:bodyPr/>
          <a:lstStyle>
            <a:lvl1pPr>
              <a:defRPr/>
            </a:lvl1pPr>
          </a:lstStyle>
          <a:p>
            <a:pPr>
              <a:defRPr/>
            </a:pPr>
            <a:fld id="{8B675F80-06A1-4501-8D58-003279868E07}" type="slidenum">
              <a:rPr lang="en-GB"/>
              <a:pPr>
                <a:defRPr/>
              </a:pPr>
              <a:t>‹Nr.›</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13813" cy="764704"/>
          </a:xfrm>
        </p:spPr>
        <p:txBody>
          <a:bodyPr lIns="180000"/>
          <a:lstStyle>
            <a:lvl1pPr algn="l">
              <a:defRPr sz="3600">
                <a:solidFill>
                  <a:schemeClr val="tx1">
                    <a:lumMod val="65000"/>
                    <a:lumOff val="35000"/>
                  </a:schemeClr>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marL="357188" indent="-357188">
              <a:buFontTx/>
              <a:buBlip>
                <a:blip r:embed="rId2"/>
              </a:buBlip>
              <a:defRPr>
                <a:solidFill>
                  <a:schemeClr val="tx1">
                    <a:lumMod val="65000"/>
                    <a:lumOff val="35000"/>
                  </a:schemeClr>
                </a:solidFill>
              </a:defRPr>
            </a:lvl1pPr>
            <a:lvl2pPr marL="774700" indent="-296863">
              <a:buClr>
                <a:schemeClr val="accent1"/>
              </a:buClr>
              <a:buFont typeface="Arial" pitchFamily="34" charset="0"/>
              <a:buChar char="&gt;"/>
              <a:defRPr>
                <a:solidFill>
                  <a:schemeClr val="tx1">
                    <a:lumMod val="65000"/>
                    <a:lumOff val="35000"/>
                  </a:schemeClr>
                </a:solidFill>
              </a:defRPr>
            </a:lvl2pPr>
            <a:lvl3pPr marL="1196975" indent="-238125">
              <a:buClr>
                <a:schemeClr val="tx2"/>
              </a:buClr>
              <a:buFont typeface="Courier New" pitchFamily="49" charset="0"/>
              <a:buChar char="o"/>
              <a:defRPr>
                <a:solidFill>
                  <a:schemeClr val="tx1">
                    <a:lumMod val="65000"/>
                    <a:lumOff val="35000"/>
                  </a:schemeClr>
                </a:solidFill>
              </a:defRPr>
            </a:lvl3pPr>
            <a:lvl4pPr marL="1674813" indent="-238125">
              <a:buClr>
                <a:schemeClr val="tx2"/>
              </a:buClr>
              <a:buFont typeface="Arial" pitchFamily="34" charset="0"/>
              <a:buChar char="•"/>
              <a:defRPr>
                <a:solidFill>
                  <a:schemeClr val="tx1">
                    <a:lumMod val="65000"/>
                    <a:lumOff val="35000"/>
                  </a:schemeClr>
                </a:solidFill>
              </a:defRPr>
            </a:lvl4pPr>
            <a:lvl5pPr>
              <a:buClr>
                <a:schemeClr val="tx2"/>
              </a:buClr>
              <a:defRPr>
                <a:solidFill>
                  <a:schemeClr val="tx1">
                    <a:lumMod val="65000"/>
                    <a:lumOff val="35000"/>
                  </a:schemeClr>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
          <p:cNvSpPr>
            <a:spLocks noGrp="1" noChangeArrowheads="1"/>
          </p:cNvSpPr>
          <p:nvPr>
            <p:ph type="dt" idx="10"/>
          </p:nvPr>
        </p:nvSpPr>
        <p:spPr/>
        <p:txBody>
          <a:bodyPr/>
          <a:lstStyle>
            <a:lvl1pPr>
              <a:defRPr>
                <a:solidFill>
                  <a:schemeClr val="bg1">
                    <a:lumMod val="50000"/>
                  </a:schemeClr>
                </a:solidFill>
              </a:defRPr>
            </a:lvl1pPr>
          </a:lstStyle>
          <a:p>
            <a:pPr>
              <a:defRPr/>
            </a:pPr>
            <a:r>
              <a:rPr lang="en-US" smtClean="0"/>
              <a:t>04.04.2018</a:t>
            </a:r>
            <a:endParaRPr lang="en-GB" dirty="0"/>
          </a:p>
        </p:txBody>
      </p:sp>
      <p:sp>
        <p:nvSpPr>
          <p:cNvPr id="5" name="Rectangle 2"/>
          <p:cNvSpPr>
            <a:spLocks noGrp="1" noChangeArrowheads="1"/>
          </p:cNvSpPr>
          <p:nvPr>
            <p:ph type="ftr" idx="11"/>
          </p:nvPr>
        </p:nvSpPr>
        <p:spPr/>
        <p:txBody>
          <a:bodyPr/>
          <a:lstStyle>
            <a:lvl1pPr>
              <a:defRPr>
                <a:solidFill>
                  <a:schemeClr val="bg1">
                    <a:lumMod val="50000"/>
                  </a:schemeClr>
                </a:solidFill>
              </a:defRPr>
            </a:lvl1pPr>
          </a:lstStyle>
          <a:p>
            <a:pPr>
              <a:defRPr/>
            </a:pPr>
            <a:r>
              <a:rPr lang="en-GB" smtClean="0"/>
              <a:t>XRG Unternehmenspräsentation</a:t>
            </a:r>
            <a:endParaRPr lang="en-GB" dirty="0"/>
          </a:p>
        </p:txBody>
      </p:sp>
      <p:sp>
        <p:nvSpPr>
          <p:cNvPr id="6" name="Rectangle 3"/>
          <p:cNvSpPr>
            <a:spLocks noGrp="1" noChangeArrowheads="1"/>
          </p:cNvSpPr>
          <p:nvPr>
            <p:ph type="sldNum" idx="12"/>
          </p:nvPr>
        </p:nvSpPr>
        <p:spPr/>
        <p:txBody>
          <a:bodyPr/>
          <a:lstStyle>
            <a:lvl1pPr>
              <a:defRPr>
                <a:solidFill>
                  <a:schemeClr val="bg1">
                    <a:lumMod val="50000"/>
                  </a:schemeClr>
                </a:solidFill>
              </a:defRPr>
            </a:lvl1pPr>
          </a:lstStyle>
          <a:p>
            <a:pPr>
              <a:defRPr/>
            </a:pPr>
            <a:fld id="{999649BE-4669-4910-AD43-0373D0EB5276}" type="slidenum">
              <a:rPr lang="en-GB"/>
              <a:pPr>
                <a:defRPr/>
              </a:pPr>
              <a:t>‹Nr.›</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r>
              <a:rPr lang="en-US" smtClean="0"/>
              <a:t>04.04.2018</a:t>
            </a:r>
            <a:endParaRPr lang="en-GB"/>
          </a:p>
        </p:txBody>
      </p:sp>
      <p:sp>
        <p:nvSpPr>
          <p:cNvPr id="3" name="Rectangle 2"/>
          <p:cNvSpPr>
            <a:spLocks noGrp="1" noChangeArrowheads="1"/>
          </p:cNvSpPr>
          <p:nvPr>
            <p:ph type="ftr" idx="11"/>
          </p:nvPr>
        </p:nvSpPr>
        <p:spPr>
          <a:ln/>
        </p:spPr>
        <p:txBody>
          <a:bodyPr/>
          <a:lstStyle>
            <a:lvl1pPr>
              <a:defRPr/>
            </a:lvl1pPr>
          </a:lstStyle>
          <a:p>
            <a:pPr>
              <a:defRPr/>
            </a:pPr>
            <a:r>
              <a:rPr lang="en-GB" smtClean="0"/>
              <a:t>XRG Unternehmenspräsentation</a:t>
            </a:r>
            <a:endParaRPr lang="en-GB"/>
          </a:p>
        </p:txBody>
      </p:sp>
      <p:sp>
        <p:nvSpPr>
          <p:cNvPr id="4" name="Rectangle 3"/>
          <p:cNvSpPr>
            <a:spLocks noGrp="1" noChangeArrowheads="1"/>
          </p:cNvSpPr>
          <p:nvPr>
            <p:ph type="sldNum" idx="12"/>
          </p:nvPr>
        </p:nvSpPr>
        <p:spPr>
          <a:ln/>
        </p:spPr>
        <p:txBody>
          <a:bodyPr/>
          <a:lstStyle>
            <a:lvl1pPr>
              <a:defRPr/>
            </a:lvl1pPr>
          </a:lstStyle>
          <a:p>
            <a:pPr>
              <a:defRPr/>
            </a:pPr>
            <a:fld id="{D2DD8543-552E-465C-9BA9-B4607B905277}" type="slidenum">
              <a:rPr lang="en-GB"/>
              <a:pPr>
                <a:defRPr/>
              </a:pPr>
              <a:t>‹Nr.›</a:t>
            </a:fld>
            <a:endParaRPr lang="en-GB" dirty="0"/>
          </a:p>
        </p:txBody>
      </p:sp>
      <p:sp>
        <p:nvSpPr>
          <p:cNvPr id="5" name="Titel 1"/>
          <p:cNvSpPr>
            <a:spLocks noGrp="1"/>
          </p:cNvSpPr>
          <p:nvPr>
            <p:ph type="title"/>
          </p:nvPr>
        </p:nvSpPr>
        <p:spPr>
          <a:xfrm>
            <a:off x="0" y="0"/>
            <a:ext cx="8913813" cy="764704"/>
          </a:xfrm>
        </p:spPr>
        <p:txBody>
          <a:bodyPr lIns="180000"/>
          <a:lstStyle>
            <a:lvl1pPr algn="l">
              <a:defRPr sz="3600">
                <a:solidFill>
                  <a:schemeClr val="tx1">
                    <a:lumMod val="65000"/>
                    <a:lumOff val="35000"/>
                  </a:schemeClr>
                </a:solidFill>
              </a:defRPr>
            </a:lvl1pPr>
          </a:lstStyle>
          <a:p>
            <a:r>
              <a:rPr lang="de-DE" dirty="0"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FFFFFF"/>
            </a:gs>
            <a:gs pos="100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18" name="Rectangle 5"/>
          <p:cNvSpPr>
            <a:spLocks noChangeArrowheads="1"/>
          </p:cNvSpPr>
          <p:nvPr userDrawn="1"/>
        </p:nvSpPr>
        <p:spPr bwMode="auto">
          <a:xfrm>
            <a:off x="8039100" y="769938"/>
            <a:ext cx="1866900" cy="46037"/>
          </a:xfrm>
          <a:prstGeom prst="rect">
            <a:avLst/>
          </a:prstGeom>
          <a:solidFill>
            <a:srgbClr val="FF9900"/>
          </a:soli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sp>
        <p:nvSpPr>
          <p:cNvPr id="17" name="Rectangle 4"/>
          <p:cNvSpPr>
            <a:spLocks noChangeArrowheads="1"/>
          </p:cNvSpPr>
          <p:nvPr userDrawn="1"/>
        </p:nvSpPr>
        <p:spPr bwMode="auto">
          <a:xfrm>
            <a:off x="11113" y="769938"/>
            <a:ext cx="8027987" cy="46037"/>
          </a:xfrm>
          <a:prstGeom prst="rect">
            <a:avLst/>
          </a:prstGeom>
          <a:gradFill rotWithShape="0">
            <a:gsLst>
              <a:gs pos="100000">
                <a:srgbClr val="FF9900"/>
              </a:gs>
              <a:gs pos="0">
                <a:srgbClr val="FFF2B9"/>
              </a:gs>
            </a:gsLst>
            <a:lin ang="0" scaled="0"/>
          </a:gra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pic>
        <p:nvPicPr>
          <p:cNvPr id="2" name="Grafik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13313" y="64422"/>
            <a:ext cx="1497148" cy="657817"/>
          </a:xfrm>
          <a:prstGeom prst="rect">
            <a:avLst/>
          </a:prstGeom>
        </p:spPr>
      </p:pic>
      <p:sp>
        <p:nvSpPr>
          <p:cNvPr id="1025" name="Rectangle 1"/>
          <p:cNvSpPr>
            <a:spLocks noGrp="1" noChangeArrowheads="1"/>
          </p:cNvSpPr>
          <p:nvPr>
            <p:ph type="dt"/>
          </p:nvPr>
        </p:nvSpPr>
        <p:spPr bwMode="auto">
          <a:xfrm>
            <a:off x="495300" y="6523038"/>
            <a:ext cx="2309813" cy="474662"/>
          </a:xfrm>
          <a:prstGeom prst="rect">
            <a:avLst/>
          </a:prstGeom>
          <a:noFill/>
          <a:ln w="9525">
            <a:noFill/>
            <a:round/>
            <a:headEnd/>
            <a:tailEnd/>
          </a:ln>
          <a:effectLst/>
        </p:spPr>
        <p:txBody>
          <a:bodyPr vert="horz" wrap="square" lIns="94273" tIns="49022" rIns="94273" bIns="49022" numCol="1" anchor="t" anchorCtr="0" compatLnSpc="1">
            <a:prstTxWarp prst="textNoShape">
              <a:avLst/>
            </a:prstTxWarp>
          </a:bodyPr>
          <a:lstStyle>
            <a:lvl1pPr defTabSz="470594">
              <a:lnSpc>
                <a:spcPct val="100000"/>
              </a:lnSpc>
              <a:buClr>
                <a:srgbClr val="000000"/>
              </a:buClr>
              <a:buSzPct val="100000"/>
              <a:buFont typeface="Arial" pitchFamily="34" charset="0"/>
              <a:buNone/>
              <a:defRPr sz="1500" b="0">
                <a:solidFill>
                  <a:schemeClr val="bg1">
                    <a:lumMod val="50000"/>
                  </a:schemeClr>
                </a:solidFill>
                <a:latin typeface="Arial" pitchFamily="34" charset="0"/>
                <a:ea typeface="+mn-ea"/>
                <a:cs typeface="Arial Unicode MS" pitchFamily="34" charset="-128"/>
              </a:defRPr>
            </a:lvl1pPr>
          </a:lstStyle>
          <a:p>
            <a:pPr>
              <a:defRPr/>
            </a:pPr>
            <a:r>
              <a:rPr lang="en-US" smtClean="0"/>
              <a:t>04.04.2018</a:t>
            </a:r>
            <a:endParaRPr lang="en-GB" dirty="0"/>
          </a:p>
        </p:txBody>
      </p:sp>
      <p:sp>
        <p:nvSpPr>
          <p:cNvPr id="1026" name="Rectangle 2"/>
          <p:cNvSpPr>
            <a:spLocks noGrp="1" noChangeArrowheads="1"/>
          </p:cNvSpPr>
          <p:nvPr>
            <p:ph type="ftr"/>
          </p:nvPr>
        </p:nvSpPr>
        <p:spPr bwMode="auto">
          <a:xfrm>
            <a:off x="2846388" y="6523038"/>
            <a:ext cx="4368800" cy="474662"/>
          </a:xfrm>
          <a:prstGeom prst="rect">
            <a:avLst/>
          </a:prstGeom>
          <a:noFill/>
          <a:ln w="9525">
            <a:noFill/>
            <a:round/>
            <a:headEnd/>
            <a:tailEnd/>
          </a:ln>
          <a:effectLst/>
        </p:spPr>
        <p:txBody>
          <a:bodyPr vert="horz" wrap="square" lIns="94273" tIns="49022" rIns="94273" bIns="49022" numCol="1" anchor="t" anchorCtr="0" compatLnSpc="1">
            <a:prstTxWarp prst="textNoShape">
              <a:avLst/>
            </a:prstTxWarp>
          </a:bodyPr>
          <a:lstStyle>
            <a:lvl1pPr algn="ctr" defTabSz="470594">
              <a:lnSpc>
                <a:spcPct val="100000"/>
              </a:lnSpc>
              <a:buClr>
                <a:srgbClr val="000000"/>
              </a:buClr>
              <a:buSzPct val="100000"/>
              <a:buFont typeface="Arial" pitchFamily="34" charset="0"/>
              <a:buNone/>
              <a:defRPr sz="1500" b="0">
                <a:solidFill>
                  <a:schemeClr val="bg1">
                    <a:lumMod val="50000"/>
                  </a:schemeClr>
                </a:solidFill>
                <a:latin typeface="Arial" pitchFamily="34" charset="0"/>
                <a:ea typeface="+mn-ea"/>
                <a:cs typeface="Arial Unicode MS" pitchFamily="34" charset="-128"/>
              </a:defRPr>
            </a:lvl1pPr>
          </a:lstStyle>
          <a:p>
            <a:pPr>
              <a:defRPr/>
            </a:pPr>
            <a:r>
              <a:rPr lang="en-GB" dirty="0" smtClean="0"/>
              <a:t>XRG </a:t>
            </a:r>
            <a:r>
              <a:rPr lang="en-GB" dirty="0" err="1" smtClean="0"/>
              <a:t>Unternehmenspräsentation</a:t>
            </a:r>
            <a:endParaRPr lang="en-GB" dirty="0"/>
          </a:p>
        </p:txBody>
      </p:sp>
      <p:sp>
        <p:nvSpPr>
          <p:cNvPr id="1027" name="Rectangle 3"/>
          <p:cNvSpPr>
            <a:spLocks noGrp="1" noChangeArrowheads="1"/>
          </p:cNvSpPr>
          <p:nvPr>
            <p:ph type="sldNum"/>
          </p:nvPr>
        </p:nvSpPr>
        <p:spPr bwMode="auto">
          <a:xfrm>
            <a:off x="7099300" y="6523038"/>
            <a:ext cx="2309813" cy="474662"/>
          </a:xfrm>
          <a:prstGeom prst="rect">
            <a:avLst/>
          </a:prstGeom>
          <a:noFill/>
          <a:ln w="9525">
            <a:noFill/>
            <a:round/>
            <a:headEnd/>
            <a:tailEnd/>
          </a:ln>
          <a:effectLst/>
        </p:spPr>
        <p:txBody>
          <a:bodyPr vert="horz" wrap="square" lIns="94273" tIns="49022" rIns="94273" bIns="49022" numCol="1" anchor="t" anchorCtr="0" compatLnSpc="1">
            <a:prstTxWarp prst="textNoShape">
              <a:avLst/>
            </a:prstTxWarp>
          </a:bodyPr>
          <a:lstStyle>
            <a:lvl1pPr algn="r" defTabSz="470594">
              <a:lnSpc>
                <a:spcPct val="100000"/>
              </a:lnSpc>
              <a:buClr>
                <a:srgbClr val="000000"/>
              </a:buClr>
              <a:buSzPct val="100000"/>
              <a:buFont typeface="Arial" charset="0"/>
              <a:buNone/>
              <a:tabLst>
                <a:tab pos="0" algn="l"/>
                <a:tab pos="957816" algn="l"/>
                <a:tab pos="1915631" algn="l"/>
                <a:tab pos="2873447" algn="l"/>
                <a:tab pos="3831263" algn="l"/>
                <a:tab pos="4789079" algn="l"/>
                <a:tab pos="5746894" algn="l"/>
                <a:tab pos="6704710" algn="l"/>
                <a:tab pos="7662526" algn="l"/>
                <a:tab pos="8620341" algn="l"/>
                <a:tab pos="9578157" algn="l"/>
                <a:tab pos="10535973" algn="l"/>
              </a:tabLst>
              <a:defRPr sz="1500" b="0">
                <a:solidFill>
                  <a:schemeClr val="bg1">
                    <a:lumMod val="50000"/>
                  </a:schemeClr>
                </a:solidFill>
                <a:latin typeface="Arial" charset="0"/>
                <a:ea typeface="+mn-ea"/>
                <a:cs typeface="Arial Unicode MS" pitchFamily="34" charset="-128"/>
              </a:defRPr>
            </a:lvl1pPr>
          </a:lstStyle>
          <a:p>
            <a:pPr>
              <a:defRPr/>
            </a:pPr>
            <a:fld id="{A3B272A9-99A2-4B72-8A72-DAD5131FB08F}" type="slidenum">
              <a:rPr lang="en-GB" smtClean="0"/>
              <a:pPr>
                <a:defRPr/>
              </a:pPr>
              <a:t>‹Nr.›</a:t>
            </a:fld>
            <a:endParaRPr lang="en-GB" dirty="0"/>
          </a:p>
        </p:txBody>
      </p:sp>
      <p:sp>
        <p:nvSpPr>
          <p:cNvPr id="1032" name="Rectangle 14"/>
          <p:cNvSpPr>
            <a:spLocks noGrp="1" noChangeArrowheads="1"/>
          </p:cNvSpPr>
          <p:nvPr>
            <p:ph type="title"/>
          </p:nvPr>
        </p:nvSpPr>
        <p:spPr bwMode="auto">
          <a:xfrm>
            <a:off x="495300" y="273050"/>
            <a:ext cx="8913813" cy="11430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dirty="0" err="1" smtClean="0"/>
              <a:t>Klicken</a:t>
            </a:r>
            <a:r>
              <a:rPr lang="en-GB" dirty="0" smtClean="0"/>
              <a:t> </a:t>
            </a:r>
            <a:r>
              <a:rPr lang="en-GB" dirty="0" err="1" smtClean="0"/>
              <a:t>Sie</a:t>
            </a:r>
            <a:r>
              <a:rPr lang="en-GB" dirty="0" smtClean="0"/>
              <a:t>, um das Format des </a:t>
            </a:r>
            <a:r>
              <a:rPr lang="en-GB" dirty="0" err="1" smtClean="0"/>
              <a:t>Titeltextes</a:t>
            </a:r>
            <a:r>
              <a:rPr lang="en-GB" dirty="0" smtClean="0"/>
              <a:t> </a:t>
            </a:r>
            <a:r>
              <a:rPr lang="en-GB" dirty="0" err="1" smtClean="0"/>
              <a:t>zu</a:t>
            </a:r>
            <a:r>
              <a:rPr lang="en-GB" dirty="0" smtClean="0"/>
              <a:t> </a:t>
            </a:r>
            <a:r>
              <a:rPr lang="en-GB" dirty="0" err="1" smtClean="0"/>
              <a:t>bearbeiten</a:t>
            </a:r>
            <a:endParaRPr lang="en-GB" dirty="0" smtClean="0"/>
          </a:p>
        </p:txBody>
      </p:sp>
      <p:sp>
        <p:nvSpPr>
          <p:cNvPr id="1033" name="Rectangle 15"/>
          <p:cNvSpPr>
            <a:spLocks noGrp="1" noChangeArrowheads="1"/>
          </p:cNvSpPr>
          <p:nvPr>
            <p:ph type="body" idx="1"/>
          </p:nvPr>
        </p:nvSpPr>
        <p:spPr bwMode="auto">
          <a:xfrm>
            <a:off x="495300" y="1604963"/>
            <a:ext cx="8913813"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err="1" smtClean="0"/>
              <a:t>Klicken</a:t>
            </a:r>
            <a:r>
              <a:rPr lang="en-GB" dirty="0" smtClean="0"/>
              <a:t> </a:t>
            </a:r>
            <a:r>
              <a:rPr lang="en-GB" dirty="0" err="1" smtClean="0"/>
              <a:t>Sie</a:t>
            </a:r>
            <a:r>
              <a:rPr lang="en-GB" dirty="0" smtClean="0"/>
              <a:t>, um die </a:t>
            </a:r>
            <a:r>
              <a:rPr lang="en-GB" dirty="0" err="1" smtClean="0"/>
              <a:t>Formate</a:t>
            </a:r>
            <a:r>
              <a:rPr lang="en-GB" dirty="0" smtClean="0"/>
              <a:t> des </a:t>
            </a:r>
            <a:r>
              <a:rPr lang="en-GB" dirty="0" err="1" smtClean="0"/>
              <a:t>Gliederungstextes</a:t>
            </a:r>
            <a:r>
              <a:rPr lang="en-GB" dirty="0" smtClean="0"/>
              <a:t> </a:t>
            </a:r>
            <a:r>
              <a:rPr lang="en-GB" dirty="0" err="1" smtClean="0"/>
              <a:t>zu</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Gliederungsebene</a:t>
            </a:r>
            <a:endParaRPr lang="en-GB" dirty="0" smtClean="0"/>
          </a:p>
          <a:p>
            <a:pPr lvl="2"/>
            <a:r>
              <a:rPr lang="en-GB" dirty="0" err="1" smtClean="0"/>
              <a:t>Dritte</a:t>
            </a:r>
            <a:r>
              <a:rPr lang="en-GB" dirty="0" smtClean="0"/>
              <a:t> </a:t>
            </a:r>
            <a:r>
              <a:rPr lang="en-GB" dirty="0" err="1" smtClean="0"/>
              <a:t>Gliederungsebene</a:t>
            </a:r>
            <a:endParaRPr lang="en-GB" dirty="0" smtClean="0"/>
          </a:p>
          <a:p>
            <a:pPr lvl="3"/>
            <a:r>
              <a:rPr lang="en-GB" dirty="0" err="1" smtClean="0"/>
              <a:t>Vierte</a:t>
            </a:r>
            <a:r>
              <a:rPr lang="en-GB" dirty="0" smtClean="0"/>
              <a:t> </a:t>
            </a:r>
            <a:r>
              <a:rPr lang="en-GB" dirty="0" err="1" smtClean="0"/>
              <a:t>Gliederungsebene</a:t>
            </a:r>
            <a:endParaRPr lang="en-GB" dirty="0" smtClean="0"/>
          </a:p>
          <a:p>
            <a:pPr lvl="4"/>
            <a:r>
              <a:rPr lang="en-GB" dirty="0" err="1" smtClean="0"/>
              <a:t>Fünfte</a:t>
            </a:r>
            <a:r>
              <a:rPr lang="en-GB" dirty="0" smtClean="0"/>
              <a:t> </a:t>
            </a:r>
            <a:r>
              <a:rPr lang="en-GB" dirty="0" err="1" smtClean="0"/>
              <a:t>Gliederungsebene</a:t>
            </a:r>
            <a:endParaRPr lang="en-GB" dirty="0" smtClean="0"/>
          </a:p>
          <a:p>
            <a:pPr lvl="4"/>
            <a:r>
              <a:rPr lang="en-GB" dirty="0" err="1" smtClean="0"/>
              <a:t>Sechste</a:t>
            </a:r>
            <a:r>
              <a:rPr lang="en-GB" dirty="0" smtClean="0"/>
              <a:t> </a:t>
            </a:r>
            <a:r>
              <a:rPr lang="en-GB" dirty="0" err="1" smtClean="0"/>
              <a:t>Gliederungsebene</a:t>
            </a:r>
            <a:endParaRPr lang="en-GB" dirty="0" smtClean="0"/>
          </a:p>
          <a:p>
            <a:pPr lvl="4"/>
            <a:r>
              <a:rPr lang="en-GB" dirty="0" err="1" smtClean="0"/>
              <a:t>Siebente</a:t>
            </a:r>
            <a:r>
              <a:rPr lang="en-GB" dirty="0" smtClean="0"/>
              <a:t> </a:t>
            </a:r>
            <a:r>
              <a:rPr lang="en-GB" dirty="0" err="1" smtClean="0"/>
              <a:t>Gliederungsebene</a:t>
            </a:r>
            <a:endParaRPr lang="en-GB" dirty="0" smtClean="0"/>
          </a:p>
          <a:p>
            <a:pPr lvl="4"/>
            <a:r>
              <a:rPr lang="en-GB" dirty="0" err="1" smtClean="0"/>
              <a:t>Achte</a:t>
            </a:r>
            <a:r>
              <a:rPr lang="en-GB" dirty="0" smtClean="0"/>
              <a:t> </a:t>
            </a:r>
            <a:r>
              <a:rPr lang="en-GB" dirty="0" err="1" smtClean="0"/>
              <a:t>Gliederungsebene</a:t>
            </a:r>
            <a:endParaRPr lang="en-GB" dirty="0" smtClean="0"/>
          </a:p>
          <a:p>
            <a:pPr lvl="4"/>
            <a:r>
              <a:rPr lang="en-GB" dirty="0" err="1" smtClean="0"/>
              <a:t>Neunte</a:t>
            </a:r>
            <a:r>
              <a:rPr lang="en-GB" dirty="0" smtClean="0"/>
              <a:t> </a:t>
            </a:r>
            <a:r>
              <a:rPr lang="en-GB" dirty="0" err="1" smtClean="0"/>
              <a:t>Gliederungsebene</a:t>
            </a:r>
            <a:endParaRPr lang="en-GB" dirty="0" smtClean="0"/>
          </a:p>
        </p:txBody>
      </p:sp>
      <p:sp>
        <p:nvSpPr>
          <p:cNvPr id="19" name="Rectangle 4"/>
          <p:cNvSpPr>
            <a:spLocks noChangeArrowheads="1"/>
          </p:cNvSpPr>
          <p:nvPr userDrawn="1"/>
        </p:nvSpPr>
        <p:spPr bwMode="auto">
          <a:xfrm>
            <a:off x="11113" y="6477000"/>
            <a:ext cx="8027987" cy="46038"/>
          </a:xfrm>
          <a:prstGeom prst="rect">
            <a:avLst/>
          </a:prstGeom>
          <a:gradFill rotWithShape="0">
            <a:gsLst>
              <a:gs pos="0">
                <a:srgbClr val="FF9900"/>
              </a:gs>
              <a:gs pos="100000">
                <a:srgbClr val="FFF2B9"/>
              </a:gs>
            </a:gsLst>
            <a:lin ang="10800000" scaled="1"/>
          </a:gra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sp>
        <p:nvSpPr>
          <p:cNvPr id="20" name="Rectangle 5"/>
          <p:cNvSpPr>
            <a:spLocks noChangeArrowheads="1"/>
          </p:cNvSpPr>
          <p:nvPr userDrawn="1"/>
        </p:nvSpPr>
        <p:spPr bwMode="auto">
          <a:xfrm>
            <a:off x="8039100" y="6477000"/>
            <a:ext cx="1866900" cy="46038"/>
          </a:xfrm>
          <a:prstGeom prst="rect">
            <a:avLst/>
          </a:prstGeom>
          <a:solidFill>
            <a:srgbClr val="FF9900"/>
          </a:soli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711" r:id="rId2"/>
    <p:sldLayoutId id="2147483702" r:id="rId3"/>
  </p:sldLayoutIdLst>
  <p:timing>
    <p:tnLst>
      <p:par>
        <p:cTn id="1" dur="indefinite" restart="never" nodeType="tmRoot"/>
      </p:par>
    </p:tnLst>
  </p:timing>
  <p:hf hdr="0"/>
  <p:txStyles>
    <p:titleStyle>
      <a:lvl1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mj-lt"/>
          <a:ea typeface="+mj-ea"/>
          <a:cs typeface="+mj-cs"/>
        </a:defRPr>
      </a:lvl1pPr>
      <a:lvl2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2pPr>
      <a:lvl3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3pPr>
      <a:lvl4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4pPr>
      <a:lvl5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5pPr>
      <a:lvl6pPr marL="478908"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6pPr>
      <a:lvl7pPr marL="957816"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7pPr>
      <a:lvl8pPr marL="1436724"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8pPr>
      <a:lvl9pPr marL="1915631"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9pPr>
    </p:titleStyle>
    <p:bodyStyle>
      <a:lvl1pPr marL="357188" indent="-357188" algn="l" defTabSz="469900" rtl="0" eaLnBrk="1" fontAlgn="base" hangingPunct="1">
        <a:lnSpc>
          <a:spcPct val="93000"/>
        </a:lnSpc>
        <a:spcBef>
          <a:spcPts val="838"/>
        </a:spcBef>
        <a:spcAft>
          <a:spcPct val="0"/>
        </a:spcAft>
        <a:buClr>
          <a:srgbClr val="000000"/>
        </a:buClr>
        <a:buSzPct val="100000"/>
        <a:buFont typeface="Arial" charset="0"/>
        <a:buChar char="•"/>
        <a:defRPr sz="3400">
          <a:solidFill>
            <a:srgbClr val="000000"/>
          </a:solidFill>
          <a:latin typeface="+mn-lt"/>
          <a:ea typeface="+mn-ea"/>
          <a:cs typeface="+mn-cs"/>
        </a:defRPr>
      </a:lvl1pPr>
      <a:lvl2pPr marL="774700" indent="-296863" algn="l" defTabSz="469900" rtl="0" eaLnBrk="1" fontAlgn="base" hangingPunct="1">
        <a:lnSpc>
          <a:spcPct val="93000"/>
        </a:lnSpc>
        <a:spcBef>
          <a:spcPts val="725"/>
        </a:spcBef>
        <a:spcAft>
          <a:spcPct val="0"/>
        </a:spcAft>
        <a:buClr>
          <a:srgbClr val="000000"/>
        </a:buClr>
        <a:buSzPct val="100000"/>
        <a:buFont typeface="Arial" charset="0"/>
        <a:buChar char="–"/>
        <a:defRPr sz="2900">
          <a:solidFill>
            <a:srgbClr val="000000"/>
          </a:solidFill>
          <a:latin typeface="+mn-lt"/>
          <a:ea typeface="+mn-ea"/>
          <a:cs typeface="+mn-cs"/>
        </a:defRPr>
      </a:lvl2pPr>
      <a:lvl3pPr marL="1196975" indent="-238125" algn="l" defTabSz="469900" rtl="0" eaLnBrk="1" fontAlgn="base" hangingPunct="1">
        <a:lnSpc>
          <a:spcPct val="93000"/>
        </a:lnSpc>
        <a:spcBef>
          <a:spcPts val="625"/>
        </a:spcBef>
        <a:spcAft>
          <a:spcPct val="0"/>
        </a:spcAft>
        <a:buClr>
          <a:srgbClr val="000000"/>
        </a:buClr>
        <a:buSzPct val="100000"/>
        <a:buFont typeface="Arial" charset="0"/>
        <a:buChar char="•"/>
        <a:defRPr sz="2500">
          <a:solidFill>
            <a:srgbClr val="000000"/>
          </a:solidFill>
          <a:latin typeface="+mn-lt"/>
          <a:ea typeface="+mn-ea"/>
          <a:cs typeface="+mn-cs"/>
        </a:defRPr>
      </a:lvl3pPr>
      <a:lvl4pPr marL="1674813" indent="-238125" algn="l" defTabSz="469900" rtl="0" eaLnBrk="1" fontAlgn="base" hangingPunct="1">
        <a:lnSpc>
          <a:spcPct val="93000"/>
        </a:lnSpc>
        <a:spcBef>
          <a:spcPts val="525"/>
        </a:spcBef>
        <a:spcAft>
          <a:spcPct val="0"/>
        </a:spcAft>
        <a:buClr>
          <a:srgbClr val="000000"/>
        </a:buClr>
        <a:buSzPct val="100000"/>
        <a:buFont typeface="Arial" charset="0"/>
        <a:buChar char="–"/>
        <a:defRPr sz="2100">
          <a:solidFill>
            <a:srgbClr val="000000"/>
          </a:solidFill>
          <a:latin typeface="+mn-lt"/>
          <a:ea typeface="+mn-ea"/>
          <a:cs typeface="+mn-cs"/>
        </a:defRPr>
      </a:lvl4pPr>
      <a:lvl5pPr marL="2154238" indent="-238125" algn="l" defTabSz="469900" rtl="0" eaLnBrk="1" fontAlgn="base" hangingPunct="1">
        <a:lnSpc>
          <a:spcPct val="93000"/>
        </a:lnSpc>
        <a:spcBef>
          <a:spcPts val="525"/>
        </a:spcBef>
        <a:spcAft>
          <a:spcPct val="0"/>
        </a:spcAft>
        <a:buClr>
          <a:srgbClr val="000000"/>
        </a:buClr>
        <a:buSzPct val="100000"/>
        <a:buFont typeface="Arial" charset="0"/>
        <a:buChar char="»"/>
        <a:defRPr sz="2100">
          <a:solidFill>
            <a:srgbClr val="000000"/>
          </a:solidFill>
          <a:latin typeface="+mn-lt"/>
          <a:ea typeface="+mn-ea"/>
          <a:cs typeface="+mn-cs"/>
        </a:defRPr>
      </a:lvl5pPr>
      <a:lvl6pPr marL="2633993"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6pPr>
      <a:lvl7pPr marL="3112901"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7pPr>
      <a:lvl8pPr marL="3591809"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8pPr>
      <a:lvl9pPr marL="4070717"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9pPr>
    </p:bodyStyle>
    <p:otherStyle>
      <a:defPPr>
        <a:defRPr lang="de-DE"/>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6.xml"/><Relationship Id="rId1" Type="http://schemas.openxmlformats.org/officeDocument/2006/relationships/slideLayout" Target="../slideLayouts/slideLayout3.xml"/><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hyperlink" Target="http://www.xrg-simulation.de/de/produkte/xrg-library/xrg-fluiddissipation-library"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xrg-simulation.de" TargetMode="External"/><Relationship Id="rId2" Type="http://schemas.openxmlformats.org/officeDocument/2006/relationships/hyperlink" Target="http://www.xrg-simulation.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xrg-simulation.de/de/leistungen" TargetMode="External"/><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hyperlink" Target="http://www.xrg-simulation.de/de/forschung" TargetMode="External"/><Relationship Id="rId4" Type="http://schemas.openxmlformats.org/officeDocument/2006/relationships/hyperlink" Target="http://www.xrg-simulation.de/de/produkt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slide" Target="slide8.xml"/><Relationship Id="rId18" Type="http://schemas.openxmlformats.org/officeDocument/2006/relationships/image" Target="../media/image18.png"/><Relationship Id="rId3" Type="http://schemas.openxmlformats.org/officeDocument/2006/relationships/slide" Target="slide13.xml"/><Relationship Id="rId7" Type="http://schemas.openxmlformats.org/officeDocument/2006/relationships/slide" Target="slide14.xml"/><Relationship Id="rId12" Type="http://schemas.openxmlformats.org/officeDocument/2006/relationships/image" Target="../media/image15.jpeg"/><Relationship Id="rId17" Type="http://schemas.openxmlformats.org/officeDocument/2006/relationships/slide" Target="slide7.xml"/><Relationship Id="rId2" Type="http://schemas.openxmlformats.org/officeDocument/2006/relationships/notesSlide" Target="../notesSlides/notesSlide3.xml"/><Relationship Id="rId16" Type="http://schemas.openxmlformats.org/officeDocument/2006/relationships/image" Target="../media/image17.jpeg"/><Relationship Id="rId20"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slide" Target="slide16.xml"/><Relationship Id="rId5" Type="http://schemas.openxmlformats.org/officeDocument/2006/relationships/slide" Target="slide10.xml"/><Relationship Id="rId15" Type="http://schemas.openxmlformats.org/officeDocument/2006/relationships/slide" Target="slide15.xml"/><Relationship Id="rId10" Type="http://schemas.openxmlformats.org/officeDocument/2006/relationships/image" Target="../media/image14.jpeg"/><Relationship Id="rId19" Type="http://schemas.openxmlformats.org/officeDocument/2006/relationships/slide" Target="slide11.xml"/><Relationship Id="rId4" Type="http://schemas.openxmlformats.org/officeDocument/2006/relationships/image" Target="../media/image11.jpeg"/><Relationship Id="rId9" Type="http://schemas.openxmlformats.org/officeDocument/2006/relationships/slide" Target="slide12.xml"/><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iagonal liegende Ecken des Rechtecks abrunden 29"/>
          <p:cNvSpPr/>
          <p:nvPr/>
        </p:nvSpPr>
        <p:spPr bwMode="auto">
          <a:xfrm>
            <a:off x="128464" y="1063045"/>
            <a:ext cx="3656856" cy="432247"/>
          </a:xfrm>
          <a:prstGeom prst="round2Diag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29" name="Diagonal liegende Ecken des Rechtecks abrunden 28"/>
          <p:cNvSpPr/>
          <p:nvPr/>
        </p:nvSpPr>
        <p:spPr bwMode="auto">
          <a:xfrm>
            <a:off x="128464" y="3224109"/>
            <a:ext cx="3888432" cy="432247"/>
          </a:xfrm>
          <a:prstGeom prst="round2Diag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4" name="Datumsplatzhalter 3"/>
          <p:cNvSpPr>
            <a:spLocks noGrp="1"/>
          </p:cNvSpPr>
          <p:nvPr>
            <p:ph type="dt" idx="10"/>
          </p:nvPr>
        </p:nvSpPr>
        <p:spPr/>
        <p:txBody>
          <a:bodyPr/>
          <a:lstStyle/>
          <a:p>
            <a:pPr>
              <a:defRPr/>
            </a:pPr>
            <a:r>
              <a:rPr lang="en-US" smtClean="0"/>
              <a:t>04.04.2018</a:t>
            </a:r>
            <a:endParaRPr lang="en-GB"/>
          </a:p>
        </p:txBody>
      </p:sp>
      <p:sp>
        <p:nvSpPr>
          <p:cNvPr id="5" name="Fußzeilenplatzhalter 4"/>
          <p:cNvSpPr>
            <a:spLocks noGrp="1"/>
          </p:cNvSpPr>
          <p:nvPr>
            <p:ph type="ftr" idx="11"/>
          </p:nvPr>
        </p:nvSpPr>
        <p:spPr>
          <a:ln>
            <a:noFill/>
          </a:ln>
        </p:spPr>
        <p:txBody>
          <a:bodyPr/>
          <a:lstStyle/>
          <a:p>
            <a:pPr>
              <a:defRPr/>
            </a:pPr>
            <a:r>
              <a:rPr lang="en-GB" smtClean="0"/>
              <a:t>XRG Unternehmenspräsentation</a:t>
            </a:r>
            <a:endParaRPr lang="en-GB"/>
          </a:p>
        </p:txBody>
      </p:sp>
      <p:sp>
        <p:nvSpPr>
          <p:cNvPr id="6" name="Foliennummernplatzhalter 5"/>
          <p:cNvSpPr>
            <a:spLocks noGrp="1"/>
          </p:cNvSpPr>
          <p:nvPr>
            <p:ph type="sldNum" idx="12"/>
          </p:nvPr>
        </p:nvSpPr>
        <p:spPr/>
        <p:txBody>
          <a:bodyPr/>
          <a:lstStyle/>
          <a:p>
            <a:pPr>
              <a:defRPr/>
            </a:pPr>
            <a:fld id="{8B675F80-06A1-4501-8D58-003279868E07}" type="slidenum">
              <a:rPr lang="en-GB" smtClean="0"/>
              <a:pPr>
                <a:defRPr/>
              </a:pPr>
              <a:t>1</a:t>
            </a:fld>
            <a:endParaRPr lang="en-GB" dirty="0"/>
          </a:p>
        </p:txBody>
      </p:sp>
      <p:sp>
        <p:nvSpPr>
          <p:cNvPr id="15" name="Textfeld 14"/>
          <p:cNvSpPr txBox="1"/>
          <p:nvPr/>
        </p:nvSpPr>
        <p:spPr>
          <a:xfrm>
            <a:off x="192905" y="920752"/>
            <a:ext cx="5408167" cy="4970591"/>
          </a:xfrm>
          <a:prstGeom prst="rect">
            <a:avLst/>
          </a:prstGeom>
          <a:noFill/>
        </p:spPr>
        <p:txBody>
          <a:bodyPr wrap="square">
            <a:spAutoFit/>
          </a:bodyPr>
          <a:lstStyle/>
          <a:p>
            <a:pPr defTabSz="470356">
              <a:lnSpc>
                <a:spcPct val="150000"/>
              </a:lnSpc>
              <a:defRPr/>
            </a:pPr>
            <a:r>
              <a:rPr lang="de-DE" sz="2400" dirty="0" smtClean="0">
                <a:solidFill>
                  <a:schemeClr val="bg1">
                    <a:lumMod val="50000"/>
                  </a:schemeClr>
                </a:solidFill>
                <a:latin typeface="Arial" pitchFamily="34" charset="0"/>
              </a:rPr>
              <a:t>XRG Simulation GmbH</a:t>
            </a:r>
            <a:endParaRPr lang="de-DE" dirty="0" smtClean="0">
              <a:solidFill>
                <a:schemeClr val="bg1">
                  <a:lumMod val="50000"/>
                </a:schemeClr>
              </a:solidFill>
              <a:latin typeface="Arial" pitchFamily="34" charset="0"/>
            </a:endParaRPr>
          </a:p>
          <a:p>
            <a:pPr marL="1030112" lvl="3" indent="-285750" defTabSz="684154">
              <a:lnSpc>
                <a:spcPct val="150000"/>
              </a:lnSpc>
              <a:buBlip>
                <a:blip r:embed="rId3"/>
              </a:buBlip>
              <a:defRPr/>
            </a:pPr>
            <a:r>
              <a:rPr lang="de-DE" sz="1600" dirty="0" smtClean="0">
                <a:solidFill>
                  <a:schemeClr val="bg1">
                    <a:lumMod val="50000"/>
                  </a:schemeClr>
                </a:solidFill>
                <a:latin typeface="Arial" pitchFamily="34" charset="0"/>
              </a:rPr>
              <a:t>Gegründet 2005</a:t>
            </a:r>
          </a:p>
          <a:p>
            <a:pPr marL="1030112" lvl="3" indent="-285750" defTabSz="684154">
              <a:lnSpc>
                <a:spcPct val="150000"/>
              </a:lnSpc>
              <a:buBlip>
                <a:blip r:embed="rId3"/>
              </a:buBlip>
              <a:defRPr/>
            </a:pPr>
            <a:r>
              <a:rPr lang="de-DE" sz="1600" dirty="0" smtClean="0">
                <a:solidFill>
                  <a:schemeClr val="bg1">
                    <a:lumMod val="50000"/>
                  </a:schemeClr>
                </a:solidFill>
                <a:latin typeface="Arial" pitchFamily="34" charset="0"/>
              </a:rPr>
              <a:t>Spezialist für </a:t>
            </a:r>
            <a:br>
              <a:rPr lang="de-DE" sz="1600" dirty="0" smtClean="0">
                <a:solidFill>
                  <a:schemeClr val="bg1">
                    <a:lumMod val="50000"/>
                  </a:schemeClr>
                </a:solidFill>
                <a:latin typeface="Arial" pitchFamily="34" charset="0"/>
              </a:rPr>
            </a:br>
            <a:r>
              <a:rPr lang="de-DE" sz="1600" dirty="0" smtClean="0">
                <a:solidFill>
                  <a:schemeClr val="bg1">
                    <a:lumMod val="50000"/>
                  </a:schemeClr>
                </a:solidFill>
                <a:latin typeface="Arial" pitchFamily="34" charset="0"/>
              </a:rPr>
              <a:t>energietechnische Systemsimulation und Simulationsprodukte</a:t>
            </a:r>
          </a:p>
          <a:p>
            <a:pPr marL="1030112" lvl="3" indent="-285750" defTabSz="684154">
              <a:buBlip>
                <a:blip r:embed="rId3"/>
              </a:buBlip>
              <a:defRPr/>
            </a:pPr>
            <a:endParaRPr lang="de-DE" dirty="0" smtClean="0">
              <a:solidFill>
                <a:schemeClr val="bg1">
                  <a:lumMod val="65000"/>
                </a:schemeClr>
              </a:solidFill>
              <a:latin typeface="Arial" pitchFamily="34" charset="0"/>
            </a:endParaRPr>
          </a:p>
          <a:p>
            <a:pPr marL="0" lvl="1" indent="0" defTabSz="684154">
              <a:spcAft>
                <a:spcPts val="600"/>
              </a:spcAft>
              <a:defRPr/>
            </a:pPr>
            <a:r>
              <a:rPr lang="de-DE" sz="2400" dirty="0" smtClean="0">
                <a:solidFill>
                  <a:schemeClr val="bg1">
                    <a:lumMod val="50000"/>
                  </a:schemeClr>
                </a:solidFill>
                <a:latin typeface="Arial" pitchFamily="34" charset="0"/>
              </a:rPr>
              <a:t>Ausgewählte Referenzen</a:t>
            </a:r>
          </a:p>
          <a:p>
            <a:pPr marL="1030112" lvl="3" indent="-285750" defTabSz="684154">
              <a:lnSpc>
                <a:spcPct val="150000"/>
              </a:lnSpc>
              <a:buBlip>
                <a:blip r:embed="rId3"/>
              </a:buBlip>
              <a:defRPr/>
            </a:pPr>
            <a:r>
              <a:rPr lang="de-DE" sz="1600" dirty="0" smtClean="0">
                <a:solidFill>
                  <a:schemeClr val="bg1">
                    <a:lumMod val="50000"/>
                  </a:schemeClr>
                </a:solidFill>
                <a:latin typeface="Arial" pitchFamily="34" charset="0"/>
              </a:rPr>
              <a:t>Automobil: Volkswagen, Audi, Daimler, BMW</a:t>
            </a:r>
          </a:p>
          <a:p>
            <a:pPr marL="1030112" lvl="3" indent="-285750" defTabSz="684154">
              <a:lnSpc>
                <a:spcPct val="150000"/>
              </a:lnSpc>
              <a:buBlip>
                <a:blip r:embed="rId3"/>
              </a:buBlip>
              <a:defRPr/>
            </a:pPr>
            <a:r>
              <a:rPr lang="de-DE" sz="1600" dirty="0" smtClean="0">
                <a:solidFill>
                  <a:schemeClr val="bg1">
                    <a:lumMod val="50000"/>
                  </a:schemeClr>
                </a:solidFill>
                <a:latin typeface="Arial" pitchFamily="34" charset="0"/>
              </a:rPr>
              <a:t>Luftfahrt: Airbus </a:t>
            </a:r>
            <a:r>
              <a:rPr lang="de-DE" sz="1600" dirty="0" err="1" smtClean="0">
                <a:solidFill>
                  <a:schemeClr val="bg1">
                    <a:lumMod val="50000"/>
                  </a:schemeClr>
                </a:solidFill>
                <a:latin typeface="Arial" pitchFamily="34" charset="0"/>
              </a:rPr>
              <a:t>Operations</a:t>
            </a:r>
            <a:r>
              <a:rPr lang="de-DE" sz="1600" dirty="0" smtClean="0">
                <a:solidFill>
                  <a:schemeClr val="bg1">
                    <a:lumMod val="50000"/>
                  </a:schemeClr>
                </a:solidFill>
                <a:latin typeface="Arial" pitchFamily="34" charset="0"/>
              </a:rPr>
              <a:t> GmbH</a:t>
            </a:r>
          </a:p>
          <a:p>
            <a:pPr marL="1030112" lvl="3" indent="-285750" defTabSz="684154">
              <a:lnSpc>
                <a:spcPct val="150000"/>
              </a:lnSpc>
              <a:buBlip>
                <a:blip r:embed="rId3"/>
              </a:buBlip>
              <a:defRPr/>
            </a:pPr>
            <a:r>
              <a:rPr lang="de-DE" sz="1600" dirty="0" smtClean="0">
                <a:solidFill>
                  <a:schemeClr val="bg1">
                    <a:lumMod val="50000"/>
                  </a:schemeClr>
                </a:solidFill>
                <a:latin typeface="Arial" pitchFamily="34" charset="0"/>
              </a:rPr>
              <a:t>Kraftwerk: </a:t>
            </a:r>
            <a:r>
              <a:rPr lang="de-DE" sz="1600" dirty="0" err="1" smtClean="0">
                <a:solidFill>
                  <a:schemeClr val="bg1">
                    <a:lumMod val="50000"/>
                  </a:schemeClr>
                </a:solidFill>
                <a:latin typeface="Arial" pitchFamily="34" charset="0"/>
              </a:rPr>
              <a:t>Eon</a:t>
            </a:r>
            <a:r>
              <a:rPr lang="de-DE" sz="1600" dirty="0" smtClean="0">
                <a:solidFill>
                  <a:schemeClr val="bg1">
                    <a:lumMod val="50000"/>
                  </a:schemeClr>
                </a:solidFill>
                <a:latin typeface="Arial" pitchFamily="34" charset="0"/>
              </a:rPr>
              <a:t>, Vattenfall</a:t>
            </a:r>
          </a:p>
          <a:p>
            <a:pPr marL="1030112" lvl="3" indent="-285750" defTabSz="684154">
              <a:lnSpc>
                <a:spcPct val="150000"/>
              </a:lnSpc>
              <a:buBlip>
                <a:blip r:embed="rId3"/>
              </a:buBlip>
              <a:defRPr/>
            </a:pPr>
            <a:r>
              <a:rPr lang="de-DE" sz="1600" dirty="0" smtClean="0">
                <a:solidFill>
                  <a:schemeClr val="bg1">
                    <a:lumMod val="50000"/>
                  </a:schemeClr>
                </a:solidFill>
                <a:latin typeface="Arial" pitchFamily="34" charset="0"/>
              </a:rPr>
              <a:t>Gebäudetechnik: Mitsubishi </a:t>
            </a:r>
            <a:r>
              <a:rPr lang="de-DE" sz="1600" dirty="0" err="1" smtClean="0">
                <a:solidFill>
                  <a:schemeClr val="bg1">
                    <a:lumMod val="50000"/>
                  </a:schemeClr>
                </a:solidFill>
                <a:latin typeface="Arial" pitchFamily="34" charset="0"/>
              </a:rPr>
              <a:t>Electric</a:t>
            </a:r>
            <a:endParaRPr lang="de-DE" sz="1600" dirty="0" smtClean="0">
              <a:solidFill>
                <a:schemeClr val="bg1">
                  <a:lumMod val="50000"/>
                </a:schemeClr>
              </a:solidFill>
              <a:latin typeface="Arial" pitchFamily="34" charset="0"/>
            </a:endParaRPr>
          </a:p>
          <a:p>
            <a:pPr marL="0" lvl="1" indent="0" defTabSz="684154">
              <a:defRPr/>
            </a:pPr>
            <a:r>
              <a:rPr lang="en-GB" dirty="0" smtClean="0">
                <a:solidFill>
                  <a:schemeClr val="bg1">
                    <a:lumMod val="65000"/>
                  </a:schemeClr>
                </a:solidFill>
                <a:latin typeface="Arial" pitchFamily="34" charset="0"/>
              </a:rPr>
              <a:t>	</a:t>
            </a:r>
            <a:endParaRPr lang="en-GB" dirty="0">
              <a:solidFill>
                <a:schemeClr val="bg1">
                  <a:lumMod val="65000"/>
                </a:schemeClr>
              </a:solidFill>
              <a:latin typeface="Arial" pitchFamily="34" charset="0"/>
            </a:endParaRPr>
          </a:p>
        </p:txBody>
      </p:sp>
      <p:sp>
        <p:nvSpPr>
          <p:cNvPr id="12" name="Abgerundetes Rechteck 11"/>
          <p:cNvSpPr/>
          <p:nvPr/>
        </p:nvSpPr>
        <p:spPr bwMode="auto">
          <a:xfrm>
            <a:off x="5601072" y="1016000"/>
            <a:ext cx="287972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4" name="Textfeld 13"/>
          <p:cNvSpPr txBox="1"/>
          <p:nvPr/>
        </p:nvSpPr>
        <p:spPr>
          <a:xfrm>
            <a:off x="5743947" y="1146175"/>
            <a:ext cx="2557463" cy="338138"/>
          </a:xfrm>
          <a:prstGeom prst="rect">
            <a:avLst/>
          </a:prstGeom>
          <a:noFill/>
        </p:spPr>
        <p:txBody>
          <a:bodyPr>
            <a:spAutoFit/>
          </a:bodyPr>
          <a:lstStyle/>
          <a:p>
            <a:pPr defTabSz="470356">
              <a:defRPr/>
            </a:pPr>
            <a:r>
              <a:rPr lang="de-DE" sz="1600" b="0" dirty="0" smtClean="0">
                <a:solidFill>
                  <a:schemeClr val="bg1">
                    <a:lumMod val="50000"/>
                  </a:schemeClr>
                </a:solidFill>
                <a:latin typeface="Arial Black" pitchFamily="34" charset="0"/>
              </a:rPr>
              <a:t>STANDORTE</a:t>
            </a:r>
            <a:endParaRPr lang="en-GB" sz="1600" b="0" dirty="0">
              <a:solidFill>
                <a:schemeClr val="bg1">
                  <a:lumMod val="50000"/>
                </a:schemeClr>
              </a:solidFill>
              <a:latin typeface="Arial Black" pitchFamily="34" charset="0"/>
            </a:endParaRPr>
          </a:p>
        </p:txBody>
      </p:sp>
      <p:grpSp>
        <p:nvGrpSpPr>
          <p:cNvPr id="2" name="Gruppieren 1"/>
          <p:cNvGrpSpPr/>
          <p:nvPr/>
        </p:nvGrpSpPr>
        <p:grpSpPr>
          <a:xfrm>
            <a:off x="5601072" y="1592263"/>
            <a:ext cx="4176464" cy="4429025"/>
            <a:chOff x="5601072" y="1592263"/>
            <a:chExt cx="4176464" cy="4429025"/>
          </a:xfrm>
        </p:grpSpPr>
        <p:sp>
          <p:nvSpPr>
            <p:cNvPr id="13" name="Abgerundetes Rechteck 12"/>
            <p:cNvSpPr/>
            <p:nvPr/>
          </p:nvSpPr>
          <p:spPr bwMode="auto">
            <a:xfrm>
              <a:off x="5601072" y="1592263"/>
              <a:ext cx="4176464" cy="4429025"/>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7445" y="1700808"/>
              <a:ext cx="3874827" cy="4221088"/>
            </a:xfrm>
            <a:prstGeom prst="rect">
              <a:avLst/>
            </a:prstGeom>
          </p:spPr>
        </p:pic>
        <p:sp>
          <p:nvSpPr>
            <p:cNvPr id="18" name="Ellipse 17"/>
            <p:cNvSpPr/>
            <p:nvPr/>
          </p:nvSpPr>
          <p:spPr bwMode="auto">
            <a:xfrm>
              <a:off x="7497994" y="2575127"/>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19" name="Ellipse 18"/>
            <p:cNvSpPr/>
            <p:nvPr/>
          </p:nvSpPr>
          <p:spPr bwMode="auto">
            <a:xfrm>
              <a:off x="7113240" y="2780928"/>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20" name="Ellipse 19"/>
            <p:cNvSpPr/>
            <p:nvPr/>
          </p:nvSpPr>
          <p:spPr bwMode="auto">
            <a:xfrm>
              <a:off x="7185248" y="5013176"/>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21" name="Ellipse 20"/>
            <p:cNvSpPr/>
            <p:nvPr/>
          </p:nvSpPr>
          <p:spPr bwMode="auto">
            <a:xfrm>
              <a:off x="8049344" y="5013176"/>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22" name="Textfeld 21"/>
            <p:cNvSpPr txBox="1"/>
            <p:nvPr/>
          </p:nvSpPr>
          <p:spPr>
            <a:xfrm>
              <a:off x="7617296" y="2370366"/>
              <a:ext cx="1296144" cy="584775"/>
            </a:xfrm>
            <a:prstGeom prst="rect">
              <a:avLst/>
            </a:prstGeom>
            <a:solidFill>
              <a:schemeClr val="accent3">
                <a:alpha val="50000"/>
              </a:schemeClr>
            </a:solidFill>
          </p:spPr>
          <p:txBody>
            <a:bodyPr wrap="square" rtlCol="0">
              <a:spAutoFit/>
            </a:bodyPr>
            <a:lstStyle/>
            <a:p>
              <a:pPr algn="ctr"/>
              <a:r>
                <a:rPr lang="en-GB" sz="1600" dirty="0" smtClean="0">
                  <a:solidFill>
                    <a:schemeClr val="bg1">
                      <a:lumMod val="50000"/>
                    </a:schemeClr>
                  </a:solidFill>
                </a:rPr>
                <a:t>Hamburg (</a:t>
              </a:r>
              <a:r>
                <a:rPr lang="en-GB" sz="1600" dirty="0" err="1" smtClean="0">
                  <a:solidFill>
                    <a:schemeClr val="bg1">
                      <a:lumMod val="50000"/>
                    </a:schemeClr>
                  </a:solidFill>
                </a:rPr>
                <a:t>Zentrale</a:t>
              </a:r>
              <a:r>
                <a:rPr lang="en-GB" sz="1600" dirty="0" smtClean="0">
                  <a:solidFill>
                    <a:schemeClr val="bg1">
                      <a:lumMod val="50000"/>
                    </a:schemeClr>
                  </a:solidFill>
                </a:rPr>
                <a:t>)</a:t>
              </a:r>
              <a:endParaRPr lang="en-GB" sz="1600" dirty="0">
                <a:solidFill>
                  <a:schemeClr val="bg1">
                    <a:lumMod val="50000"/>
                  </a:schemeClr>
                </a:solidFill>
              </a:endParaRPr>
            </a:p>
          </p:txBody>
        </p:sp>
        <p:sp>
          <p:nvSpPr>
            <p:cNvPr id="23" name="Textfeld 22"/>
            <p:cNvSpPr txBox="1"/>
            <p:nvPr/>
          </p:nvSpPr>
          <p:spPr>
            <a:xfrm>
              <a:off x="8142820" y="4869160"/>
              <a:ext cx="1274676" cy="338554"/>
            </a:xfrm>
            <a:prstGeom prst="rect">
              <a:avLst/>
            </a:prstGeom>
            <a:solidFill>
              <a:schemeClr val="accent3">
                <a:alpha val="50000"/>
              </a:schemeClr>
            </a:solidFill>
          </p:spPr>
          <p:txBody>
            <a:bodyPr wrap="square" rtlCol="0">
              <a:spAutoFit/>
            </a:bodyPr>
            <a:lstStyle/>
            <a:p>
              <a:pPr algn="ctr"/>
              <a:r>
                <a:rPr lang="en-GB" sz="1600" dirty="0" smtClean="0">
                  <a:solidFill>
                    <a:schemeClr val="bg1">
                      <a:lumMod val="50000"/>
                    </a:schemeClr>
                  </a:solidFill>
                </a:rPr>
                <a:t>Ingolstadt</a:t>
              </a:r>
              <a:endParaRPr lang="en-GB" sz="1600" dirty="0">
                <a:solidFill>
                  <a:schemeClr val="bg1">
                    <a:lumMod val="50000"/>
                  </a:schemeClr>
                </a:solidFill>
              </a:endParaRPr>
            </a:p>
          </p:txBody>
        </p:sp>
        <p:sp>
          <p:nvSpPr>
            <p:cNvPr id="24" name="Textfeld 23"/>
            <p:cNvSpPr txBox="1"/>
            <p:nvPr/>
          </p:nvSpPr>
          <p:spPr>
            <a:xfrm>
              <a:off x="5838564" y="4869160"/>
              <a:ext cx="1274676" cy="584775"/>
            </a:xfrm>
            <a:prstGeom prst="rect">
              <a:avLst/>
            </a:prstGeom>
            <a:solidFill>
              <a:schemeClr val="accent3">
                <a:alpha val="50000"/>
              </a:schemeClr>
            </a:solidFill>
          </p:spPr>
          <p:txBody>
            <a:bodyPr wrap="square" rtlCol="0">
              <a:spAutoFit/>
            </a:bodyPr>
            <a:lstStyle/>
            <a:p>
              <a:pPr algn="ctr"/>
              <a:r>
                <a:rPr lang="en-GB" sz="1600" dirty="0" err="1" smtClean="0">
                  <a:solidFill>
                    <a:schemeClr val="bg1">
                      <a:lumMod val="50000"/>
                    </a:schemeClr>
                  </a:solidFill>
                </a:rPr>
                <a:t>Böblingen</a:t>
              </a:r>
              <a:r>
                <a:rPr lang="en-GB" sz="1600" dirty="0" smtClean="0">
                  <a:solidFill>
                    <a:schemeClr val="bg1">
                      <a:lumMod val="50000"/>
                    </a:schemeClr>
                  </a:solidFill>
                </a:rPr>
                <a:t/>
              </a:r>
              <a:br>
                <a:rPr lang="en-GB" sz="1600" dirty="0" smtClean="0">
                  <a:solidFill>
                    <a:schemeClr val="bg1">
                      <a:lumMod val="50000"/>
                    </a:schemeClr>
                  </a:solidFill>
                </a:rPr>
              </a:br>
              <a:r>
                <a:rPr lang="en-GB" sz="1600" dirty="0" smtClean="0">
                  <a:solidFill>
                    <a:schemeClr val="bg1">
                      <a:lumMod val="50000"/>
                    </a:schemeClr>
                  </a:solidFill>
                </a:rPr>
                <a:t>(Stuttgart)</a:t>
              </a:r>
              <a:endParaRPr lang="en-GB" sz="1600" dirty="0">
                <a:solidFill>
                  <a:schemeClr val="bg1">
                    <a:lumMod val="50000"/>
                  </a:schemeClr>
                </a:solidFill>
              </a:endParaRPr>
            </a:p>
          </p:txBody>
        </p:sp>
        <p:sp>
          <p:nvSpPr>
            <p:cNvPr id="25" name="Textfeld 24"/>
            <p:cNvSpPr txBox="1"/>
            <p:nvPr/>
          </p:nvSpPr>
          <p:spPr>
            <a:xfrm>
              <a:off x="6033120" y="2636912"/>
              <a:ext cx="1008112" cy="338554"/>
            </a:xfrm>
            <a:prstGeom prst="rect">
              <a:avLst/>
            </a:prstGeom>
            <a:solidFill>
              <a:schemeClr val="accent3">
                <a:alpha val="50000"/>
              </a:schemeClr>
            </a:solidFill>
          </p:spPr>
          <p:txBody>
            <a:bodyPr wrap="square" rtlCol="0">
              <a:spAutoFit/>
            </a:bodyPr>
            <a:lstStyle/>
            <a:p>
              <a:pPr algn="ctr"/>
              <a:r>
                <a:rPr lang="en-GB" sz="1600" dirty="0" smtClean="0">
                  <a:solidFill>
                    <a:schemeClr val="bg1">
                      <a:lumMod val="50000"/>
                    </a:schemeClr>
                  </a:solidFill>
                </a:rPr>
                <a:t>Bremen</a:t>
              </a:r>
              <a:endParaRPr lang="en-GB" sz="1600" dirty="0">
                <a:solidFill>
                  <a:schemeClr val="bg1">
                    <a:lumMod val="50000"/>
                  </a:schemeClr>
                </a:solidFill>
              </a:endParaRPr>
            </a:p>
          </p:txBody>
        </p:sp>
        <p:sp>
          <p:nvSpPr>
            <p:cNvPr id="28" name="Ellipse 27"/>
            <p:cNvSpPr/>
            <p:nvPr/>
          </p:nvSpPr>
          <p:spPr bwMode="auto">
            <a:xfrm>
              <a:off x="8068394" y="5301208"/>
              <a:ext cx="72008" cy="72008"/>
            </a:xfrm>
            <a:prstGeom prst="ellipse">
              <a:avLst/>
            </a:prstGeom>
            <a:solidFill>
              <a:srgbClr val="0070C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31" name="Textfeld 30"/>
            <p:cNvSpPr txBox="1"/>
            <p:nvPr/>
          </p:nvSpPr>
          <p:spPr>
            <a:xfrm>
              <a:off x="8161870" y="5167935"/>
              <a:ext cx="1111610" cy="584775"/>
            </a:xfrm>
            <a:prstGeom prst="rect">
              <a:avLst/>
            </a:prstGeom>
            <a:solidFill>
              <a:schemeClr val="accent3">
                <a:alpha val="50000"/>
              </a:schemeClr>
            </a:solidFill>
          </p:spPr>
          <p:txBody>
            <a:bodyPr wrap="square" rtlCol="0">
              <a:spAutoFit/>
            </a:bodyPr>
            <a:lstStyle/>
            <a:p>
              <a:pPr algn="ctr"/>
              <a:r>
                <a:rPr lang="en-GB" sz="1600" dirty="0" err="1" smtClean="0">
                  <a:solidFill>
                    <a:schemeClr val="bg1">
                      <a:lumMod val="50000"/>
                    </a:schemeClr>
                  </a:solidFill>
                </a:rPr>
                <a:t>München</a:t>
              </a:r>
              <a:r>
                <a:rPr lang="en-GB" sz="1600" dirty="0" smtClean="0">
                  <a:solidFill>
                    <a:schemeClr val="bg1">
                      <a:lumMod val="50000"/>
                    </a:schemeClr>
                  </a:solidFill>
                </a:rPr>
                <a:t> (LTX)</a:t>
              </a:r>
              <a:endParaRPr lang="en-GB" sz="1600" dirty="0">
                <a:solidFill>
                  <a:schemeClr val="bg1">
                    <a:lumMod val="50000"/>
                  </a:schemeClr>
                </a:solidFill>
              </a:endParaRPr>
            </a:p>
          </p:txBody>
        </p:sp>
      </p:grpSp>
    </p:spTree>
    <p:extLst>
      <p:ext uri="{BB962C8B-B14F-4D97-AF65-F5344CB8AC3E}">
        <p14:creationId xmlns:p14="http://schemas.microsoft.com/office/powerpoint/2010/main" val="2854916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10</a:t>
            </a:fld>
            <a:endParaRPr lang="en-GB" dirty="0"/>
          </a:p>
        </p:txBody>
      </p:sp>
      <p:sp>
        <p:nvSpPr>
          <p:cNvPr id="7" name="Titel 6"/>
          <p:cNvSpPr>
            <a:spLocks noGrp="1"/>
          </p:cNvSpPr>
          <p:nvPr>
            <p:ph type="title"/>
          </p:nvPr>
        </p:nvSpPr>
        <p:spPr/>
        <p:txBody>
          <a:bodyPr/>
          <a:lstStyle/>
          <a:p>
            <a:r>
              <a:rPr lang="de-DE" dirty="0" smtClean="0"/>
              <a:t>Klimatisierung</a:t>
            </a:r>
            <a:endParaRPr lang="de-DE" dirty="0"/>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Die </a:t>
            </a:r>
            <a:r>
              <a:rPr lang="de-DE" sz="1600" dirty="0" err="1" smtClean="0">
                <a:solidFill>
                  <a:schemeClr val="bg1">
                    <a:lumMod val="50000"/>
                  </a:schemeClr>
                </a:solidFill>
                <a:latin typeface="Arial" pitchFamily="34" charset="0"/>
              </a:rPr>
              <a:t>HumanComfort</a:t>
            </a:r>
            <a:r>
              <a:rPr lang="de-DE" sz="1600" baseline="30000" dirty="0" err="1">
                <a:solidFill>
                  <a:schemeClr val="bg1">
                    <a:lumMod val="50000"/>
                  </a:schemeClr>
                </a:solidFill>
                <a:latin typeface="Arial" pitchFamily="34" charset="0"/>
              </a:rPr>
              <a:t>TM</a:t>
            </a:r>
            <a:r>
              <a:rPr lang="de-DE" sz="1600" dirty="0" smtClean="0">
                <a:solidFill>
                  <a:schemeClr val="bg1">
                    <a:lumMod val="50000"/>
                  </a:schemeClr>
                </a:solidFill>
                <a:latin typeface="Arial" pitchFamily="34" charset="0"/>
              </a:rPr>
              <a:t> Library bildet das thermisch transiente Verhalten von Gebäuden, Fahrzeugen, Schiffen und Flugzeugen ab. Gleichzeitig kann der thermische Komfort bewertet werden.</a:t>
            </a:r>
            <a:r>
              <a:rPr lang="de-DE" sz="1600" dirty="0" smtClean="0">
                <a:solidFill>
                  <a:schemeClr val="accent3">
                    <a:lumMod val="65000"/>
                  </a:schemeClr>
                </a:solidFill>
                <a:latin typeface="Arial" pitchFamily="34" charset="0"/>
              </a:rPr>
              <a:t/>
            </a:r>
            <a:br>
              <a:rPr lang="de-DE" sz="1600" dirty="0" smtClean="0">
                <a:solidFill>
                  <a:schemeClr val="accent3">
                    <a:lumMod val="65000"/>
                  </a:schemeClr>
                </a:solidFill>
                <a:latin typeface="Arial" pitchFamily="34" charset="0"/>
              </a:rPr>
            </a:br>
            <a:endParaRPr lang="de-DE" sz="1600" dirty="0" smtClean="0">
              <a:solidFill>
                <a:schemeClr val="accent3">
                  <a:lumMod val="65000"/>
                </a:schemeClr>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Die Bibliothek bietet einen modulare</a:t>
            </a:r>
            <a:r>
              <a:rPr lang="de-DE" sz="1600" dirty="0">
                <a:solidFill>
                  <a:schemeClr val="bg1">
                    <a:lumMod val="50000"/>
                  </a:schemeClr>
                </a:solidFill>
                <a:latin typeface="Arial" pitchFamily="34" charset="0"/>
              </a:rPr>
              <a:t>n</a:t>
            </a:r>
            <a:r>
              <a:rPr lang="de-DE" sz="1600" dirty="0" smtClean="0">
                <a:solidFill>
                  <a:schemeClr val="bg1">
                    <a:lumMod val="50000"/>
                  </a:schemeClr>
                </a:solidFill>
                <a:latin typeface="Arial" pitchFamily="34" charset="0"/>
              </a:rPr>
              <a:t> Aufbau aller Wärme- und Stofftransport-vorgänge (inkl. Kondensation und CO2-Bilanz). Kompatibel mit </a:t>
            </a:r>
            <a:r>
              <a:rPr lang="de-DE" sz="1600" dirty="0" err="1" smtClean="0">
                <a:solidFill>
                  <a:schemeClr val="bg1">
                    <a:lumMod val="50000"/>
                  </a:schemeClr>
                </a:solidFill>
                <a:latin typeface="Arial" pitchFamily="34" charset="0"/>
              </a:rPr>
              <a:t>Modelica.Fluid</a:t>
            </a:r>
            <a:r>
              <a:rPr lang="de-DE" sz="1600" dirty="0" smtClean="0">
                <a:solidFill>
                  <a:schemeClr val="bg1">
                    <a:lumMod val="50000"/>
                  </a:schemeClr>
                </a:solidFill>
                <a:latin typeface="Arial" pitchFamily="34" charset="0"/>
              </a:rPr>
              <a:t>.</a:t>
            </a:r>
            <a:endParaRPr lang="de-DE" sz="1600" dirty="0">
              <a:solidFill>
                <a:schemeClr val="bg1">
                  <a:lumMod val="50000"/>
                </a:schemeClr>
              </a:solidFill>
              <a:latin typeface="Arial" pitchFamily="34" charset="0"/>
            </a:endParaRPr>
          </a:p>
        </p:txBody>
      </p:sp>
      <p:sp>
        <p:nvSpPr>
          <p:cNvPr id="13" name="Rechteck 12"/>
          <p:cNvSpPr/>
          <p:nvPr/>
        </p:nvSpPr>
        <p:spPr bwMode="auto">
          <a:xfrm>
            <a:off x="3933503" y="1088479"/>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4" name="Abgerundetes Rechteck 13"/>
          <p:cNvSpPr/>
          <p:nvPr/>
        </p:nvSpPr>
        <p:spPr bwMode="auto">
          <a:xfrm>
            <a:off x="3944615" y="1485354"/>
            <a:ext cx="5328865"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5" name="Textfeld 14"/>
          <p:cNvSpPr txBox="1"/>
          <p:nvPr/>
        </p:nvSpPr>
        <p:spPr>
          <a:xfrm>
            <a:off x="4052565" y="1113879"/>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HEIZFALL</a:t>
            </a:r>
            <a:endParaRPr lang="en-GB" dirty="0">
              <a:solidFill>
                <a:schemeClr val="bg1">
                  <a:lumMod val="50000"/>
                </a:schemeClr>
              </a:solidFill>
              <a:latin typeface="Arial" pitchFamily="34" charset="0"/>
            </a:endParaRPr>
          </a:p>
        </p:txBody>
      </p:sp>
      <p:pic>
        <p:nvPicPr>
          <p:cNvPr id="16" name="Grafik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8827" y="1629271"/>
            <a:ext cx="4613056" cy="4392487"/>
          </a:xfrm>
          <a:prstGeom prst="rect">
            <a:avLst/>
          </a:prstGeom>
        </p:spPr>
      </p:pic>
    </p:spTree>
    <p:extLst>
      <p:ext uri="{BB962C8B-B14F-4D97-AF65-F5344CB8AC3E}">
        <p14:creationId xmlns:p14="http://schemas.microsoft.com/office/powerpoint/2010/main" val="822299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11</a:t>
            </a:fld>
            <a:endParaRPr lang="en-GB" dirty="0"/>
          </a:p>
        </p:txBody>
      </p:sp>
      <p:sp>
        <p:nvSpPr>
          <p:cNvPr id="7" name="Titel 6"/>
          <p:cNvSpPr>
            <a:spLocks noGrp="1"/>
          </p:cNvSpPr>
          <p:nvPr>
            <p:ph type="title"/>
          </p:nvPr>
        </p:nvSpPr>
        <p:spPr/>
        <p:txBody>
          <a:bodyPr/>
          <a:lstStyle/>
          <a:p>
            <a:r>
              <a:rPr lang="de-DE" dirty="0" smtClean="0"/>
              <a:t>Strömungssimulation</a:t>
            </a:r>
            <a:endParaRPr lang="de-DE" dirty="0"/>
          </a:p>
        </p:txBody>
      </p:sp>
      <p:sp>
        <p:nvSpPr>
          <p:cNvPr id="12" name="Textfeld 11"/>
          <p:cNvSpPr txBox="1"/>
          <p:nvPr/>
        </p:nvSpPr>
        <p:spPr>
          <a:xfrm>
            <a:off x="200025" y="908720"/>
            <a:ext cx="3276600" cy="5262979"/>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a:solidFill>
                  <a:schemeClr val="bg1">
                    <a:lumMod val="50000"/>
                  </a:schemeClr>
                </a:solidFill>
                <a:latin typeface="Arial" pitchFamily="34" charset="0"/>
              </a:rPr>
              <a:t>Mit der </a:t>
            </a:r>
            <a:r>
              <a:rPr lang="de-DE" sz="1600" dirty="0" err="1">
                <a:solidFill>
                  <a:schemeClr val="bg1">
                    <a:lumMod val="50000"/>
                  </a:schemeClr>
                </a:solidFill>
                <a:latin typeface="Arial" pitchFamily="34" charset="0"/>
              </a:rPr>
              <a:t>FluidDynamics</a:t>
            </a:r>
            <a:r>
              <a:rPr lang="de-DE" sz="1600" dirty="0">
                <a:solidFill>
                  <a:schemeClr val="bg1">
                    <a:lumMod val="50000"/>
                  </a:schemeClr>
                </a:solidFill>
                <a:latin typeface="Arial" pitchFamily="34" charset="0"/>
              </a:rPr>
              <a:t> </a:t>
            </a:r>
            <a:r>
              <a:rPr lang="de-DE" sz="1600" dirty="0" smtClean="0">
                <a:solidFill>
                  <a:schemeClr val="bg1">
                    <a:lumMod val="50000"/>
                  </a:schemeClr>
                </a:solidFill>
                <a:latin typeface="Arial" pitchFamily="34" charset="0"/>
              </a:rPr>
              <a:t>Library </a:t>
            </a:r>
            <a:r>
              <a:rPr lang="de-DE" sz="1600" dirty="0">
                <a:solidFill>
                  <a:schemeClr val="bg1">
                    <a:lumMod val="50000"/>
                  </a:schemeClr>
                </a:solidFill>
                <a:latin typeface="Arial" pitchFamily="34" charset="0"/>
              </a:rPr>
              <a:t>können Sie CFD-Simulationen in </a:t>
            </a:r>
            <a:r>
              <a:rPr lang="de-DE" sz="1600" dirty="0" err="1">
                <a:solidFill>
                  <a:schemeClr val="bg1">
                    <a:lumMod val="50000"/>
                  </a:schemeClr>
                </a:solidFill>
                <a:latin typeface="Arial" pitchFamily="34" charset="0"/>
              </a:rPr>
              <a:t>Modelica</a:t>
            </a:r>
            <a:r>
              <a:rPr lang="de-DE" sz="1600" dirty="0">
                <a:solidFill>
                  <a:schemeClr val="bg1">
                    <a:lumMod val="50000"/>
                  </a:schemeClr>
                </a:solidFill>
                <a:latin typeface="Arial" pitchFamily="34" charset="0"/>
              </a:rPr>
              <a:t> durchführen und über definierte Schnittstellen mit Ihren 1D-Modelica-Modellen direkt verbinden. Die Strömungssimulation basiert dabei vollständig auf </a:t>
            </a:r>
            <a:r>
              <a:rPr lang="de-DE" sz="1600" dirty="0" err="1">
                <a:solidFill>
                  <a:schemeClr val="bg1">
                    <a:lumMod val="50000"/>
                  </a:schemeClr>
                </a:solidFill>
                <a:latin typeface="Arial" pitchFamily="34" charset="0"/>
              </a:rPr>
              <a:t>Modelica</a:t>
            </a:r>
            <a:r>
              <a:rPr lang="de-DE" sz="1600" dirty="0">
                <a:solidFill>
                  <a:schemeClr val="bg1">
                    <a:lumMod val="50000"/>
                  </a:schemeClr>
                </a:solidFill>
                <a:latin typeface="Arial" pitchFamily="34" charset="0"/>
              </a:rPr>
              <a:t> als </a:t>
            </a:r>
            <a:r>
              <a:rPr lang="de-DE" sz="1600" dirty="0" smtClean="0">
                <a:solidFill>
                  <a:schemeClr val="bg1">
                    <a:lumMod val="50000"/>
                  </a:schemeClr>
                </a:solidFill>
                <a:latin typeface="Arial" pitchFamily="34" charset="0"/>
              </a:rPr>
              <a:t>Modellierungs-sprache</a:t>
            </a:r>
            <a:r>
              <a:rPr lang="de-DE" sz="1600" dirty="0">
                <a:solidFill>
                  <a:schemeClr val="bg1">
                    <a:lumMod val="50000"/>
                  </a:schemeClr>
                </a:solidFill>
                <a:latin typeface="Arial" pitchFamily="34" charset="0"/>
              </a:rPr>
              <a:t>.</a:t>
            </a:r>
            <a:r>
              <a:rPr lang="de-DE" sz="1600" dirty="0" smtClean="0">
                <a:solidFill>
                  <a:schemeClr val="accent3">
                    <a:lumMod val="65000"/>
                  </a:schemeClr>
                </a:solidFill>
                <a:latin typeface="Arial" pitchFamily="34" charset="0"/>
              </a:rPr>
              <a:t/>
            </a:r>
            <a:br>
              <a:rPr lang="de-DE" sz="1600" dirty="0" smtClean="0">
                <a:solidFill>
                  <a:schemeClr val="accent3">
                    <a:lumMod val="65000"/>
                  </a:schemeClr>
                </a:solidFill>
                <a:latin typeface="Arial" pitchFamily="34" charset="0"/>
              </a:rPr>
            </a:br>
            <a:endParaRPr lang="de-DE" sz="1600" dirty="0" smtClean="0">
              <a:solidFill>
                <a:schemeClr val="accent3">
                  <a:lumMod val="65000"/>
                </a:schemeClr>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Gittergenerierung und Auswertung (siehe links) erfolgt mit </a:t>
            </a:r>
            <a:r>
              <a:rPr lang="de-DE" sz="1600" dirty="0" smtClean="0">
                <a:solidFill>
                  <a:schemeClr val="bg1">
                    <a:lumMod val="50000"/>
                  </a:schemeClr>
                </a:solidFill>
                <a:latin typeface="Arial" pitchFamily="34" charset="0"/>
                <a:hlinkClick r:id="rId2" action="ppaction://hlinksldjump"/>
              </a:rPr>
              <a:t>XRG Score</a:t>
            </a:r>
            <a:r>
              <a:rPr lang="de-DE" sz="1600" dirty="0" smtClean="0">
                <a:solidFill>
                  <a:schemeClr val="bg1">
                    <a:lumMod val="50000"/>
                  </a:schemeClr>
                </a:solidFill>
                <a:latin typeface="Arial" pitchFamily="34" charset="0"/>
              </a:rPr>
              <a:t>.</a:t>
            </a:r>
            <a:endParaRPr lang="de-DE" sz="1600" dirty="0">
              <a:solidFill>
                <a:schemeClr val="bg1">
                  <a:lumMod val="50000"/>
                </a:schemeClr>
              </a:solidFill>
              <a:latin typeface="Arial" pitchFamily="34" charset="0"/>
            </a:endParaRPr>
          </a:p>
        </p:txBody>
      </p:sp>
      <p:sp>
        <p:nvSpPr>
          <p:cNvPr id="13" name="Rechteck 12"/>
          <p:cNvSpPr/>
          <p:nvPr/>
        </p:nvSpPr>
        <p:spPr bwMode="auto">
          <a:xfrm>
            <a:off x="3933503" y="148344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4" name="Abgerundetes Rechteck 13"/>
          <p:cNvSpPr/>
          <p:nvPr/>
        </p:nvSpPr>
        <p:spPr bwMode="auto">
          <a:xfrm>
            <a:off x="3944615" y="1873206"/>
            <a:ext cx="5328865" cy="4004066"/>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5" name="Textfeld 14"/>
          <p:cNvSpPr txBox="1"/>
          <p:nvPr/>
        </p:nvSpPr>
        <p:spPr>
          <a:xfrm>
            <a:off x="4052565" y="1508844"/>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BÜRORAUM</a:t>
            </a:r>
            <a:endParaRPr lang="en-GB" dirty="0">
              <a:solidFill>
                <a:schemeClr val="bg1">
                  <a:lumMod val="50000"/>
                </a:schemeClr>
              </a:solidFill>
              <a:latin typeface="Arial"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913" y="2060848"/>
            <a:ext cx="4934048" cy="3700536"/>
          </a:xfrm>
          <a:prstGeom prst="rect">
            <a:avLst/>
          </a:prstGeom>
        </p:spPr>
      </p:pic>
    </p:spTree>
    <p:extLst>
      <p:ext uri="{BB962C8B-B14F-4D97-AF65-F5344CB8AC3E}">
        <p14:creationId xmlns:p14="http://schemas.microsoft.com/office/powerpoint/2010/main" val="2923732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12</a:t>
            </a:fld>
            <a:endParaRPr lang="en-GB" dirty="0"/>
          </a:p>
        </p:txBody>
      </p:sp>
      <p:sp>
        <p:nvSpPr>
          <p:cNvPr id="7" name="Titel 6"/>
          <p:cNvSpPr>
            <a:spLocks noGrp="1"/>
          </p:cNvSpPr>
          <p:nvPr>
            <p:ph type="title"/>
          </p:nvPr>
        </p:nvSpPr>
        <p:spPr/>
        <p:txBody>
          <a:bodyPr/>
          <a:lstStyle/>
          <a:p>
            <a:r>
              <a:rPr lang="de-DE" dirty="0" smtClean="0"/>
              <a:t>Flüssigkeitskreisläufe</a:t>
            </a:r>
            <a:endParaRPr lang="de-DE" dirty="0"/>
          </a:p>
        </p:txBody>
      </p:sp>
      <p:sp>
        <p:nvSpPr>
          <p:cNvPr id="8" name="Rechteck 7"/>
          <p:cNvSpPr/>
          <p:nvPr/>
        </p:nvSpPr>
        <p:spPr bwMode="auto">
          <a:xfrm>
            <a:off x="3573463" y="137604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772915"/>
            <a:ext cx="5976938" cy="4032349"/>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5" y="140144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KÜHLKREISLAUF</a:t>
            </a:r>
            <a:endParaRPr lang="en-GB" dirty="0">
              <a:solidFill>
                <a:schemeClr val="bg1">
                  <a:lumMod val="50000"/>
                </a:schemeClr>
              </a:solidFill>
              <a:latin typeface="Arial" pitchFamily="34" charset="0"/>
            </a:endParaRPr>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Die </a:t>
            </a:r>
            <a:r>
              <a:rPr lang="de-DE" sz="1600" dirty="0" err="1" smtClean="0">
                <a:solidFill>
                  <a:schemeClr val="bg1">
                    <a:lumMod val="50000"/>
                  </a:schemeClr>
                </a:solidFill>
                <a:latin typeface="Arial" pitchFamily="34" charset="0"/>
              </a:rPr>
              <a:t>Hydronics</a:t>
            </a:r>
            <a:r>
              <a:rPr lang="de-DE" sz="1600" baseline="30000" dirty="0" err="1">
                <a:solidFill>
                  <a:schemeClr val="bg1">
                    <a:lumMod val="50000"/>
                  </a:schemeClr>
                </a:solidFill>
                <a:latin typeface="Arial" pitchFamily="34" charset="0"/>
              </a:rPr>
              <a:t>TM</a:t>
            </a:r>
            <a:r>
              <a:rPr lang="de-DE" sz="1600" dirty="0" smtClean="0">
                <a:solidFill>
                  <a:schemeClr val="bg1">
                    <a:lumMod val="50000"/>
                  </a:schemeClr>
                </a:solidFill>
                <a:latin typeface="Arial" pitchFamily="34" charset="0"/>
              </a:rPr>
              <a:t> Library ermöglicht die Modellierung von großen Flüssigkeits-kreisläufen.</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Detaillierte Druckverlust- und </a:t>
            </a:r>
            <a:r>
              <a:rPr lang="de-DE" sz="1600" dirty="0" err="1" smtClean="0">
                <a:solidFill>
                  <a:schemeClr val="bg1">
                    <a:lumMod val="50000"/>
                  </a:schemeClr>
                </a:solidFill>
                <a:latin typeface="Arial" pitchFamily="34" charset="0"/>
              </a:rPr>
              <a:t>Wärmeübergangsberech-nungen</a:t>
            </a:r>
            <a:r>
              <a:rPr lang="de-DE" sz="1600" dirty="0" smtClean="0">
                <a:solidFill>
                  <a:schemeClr val="bg1">
                    <a:lumMod val="50000"/>
                  </a:schemeClr>
                </a:solidFill>
                <a:latin typeface="Arial" pitchFamily="34" charset="0"/>
              </a:rPr>
              <a:t> für viele Komponenten. </a:t>
            </a:r>
          </a:p>
          <a:p>
            <a:pPr marL="180975" indent="-180975" defTabSz="470356">
              <a:lnSpc>
                <a:spcPct val="150000"/>
              </a:lnSpc>
              <a:defRPr/>
            </a:pP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Kompatibel mit </a:t>
            </a:r>
            <a:r>
              <a:rPr lang="de-DE" sz="1600" dirty="0" err="1" smtClean="0">
                <a:solidFill>
                  <a:schemeClr val="bg1">
                    <a:lumMod val="50000"/>
                  </a:schemeClr>
                </a:solidFill>
                <a:latin typeface="Arial" pitchFamily="34" charset="0"/>
              </a:rPr>
              <a:t>Modelica.Fluid</a:t>
            </a:r>
            <a:r>
              <a:rPr lang="de-DE" sz="1600" dirty="0" smtClean="0">
                <a:solidFill>
                  <a:schemeClr val="bg1">
                    <a:lumMod val="50000"/>
                  </a:schemeClr>
                </a:solidFill>
                <a:latin typeface="Arial" pitchFamily="34" charset="0"/>
              </a:rPr>
              <a:t> und der </a:t>
            </a:r>
            <a:r>
              <a:rPr lang="de-DE" sz="1600" dirty="0" err="1" smtClean="0">
                <a:solidFill>
                  <a:schemeClr val="bg1">
                    <a:lumMod val="50000"/>
                  </a:schemeClr>
                </a:solidFill>
                <a:latin typeface="Arial" pitchFamily="34" charset="0"/>
              </a:rPr>
              <a:t>AirConditioning</a:t>
            </a:r>
            <a:r>
              <a:rPr lang="de-DE" sz="1600" dirty="0" smtClean="0">
                <a:solidFill>
                  <a:schemeClr val="bg1">
                    <a:lumMod val="50000"/>
                  </a:schemeClr>
                </a:solidFill>
                <a:latin typeface="Arial" pitchFamily="34" charset="0"/>
              </a:rPr>
              <a:t> Library (letztere unter Verwendung einer </a:t>
            </a:r>
            <a:r>
              <a:rPr lang="de-DE" sz="1600" dirty="0" err="1" smtClean="0">
                <a:solidFill>
                  <a:schemeClr val="bg1">
                    <a:lumMod val="50000"/>
                  </a:schemeClr>
                </a:solidFill>
                <a:latin typeface="Arial" pitchFamily="34" charset="0"/>
              </a:rPr>
              <a:t>Addon</a:t>
            </a:r>
            <a:r>
              <a:rPr lang="de-DE" sz="1600" dirty="0" smtClean="0">
                <a:solidFill>
                  <a:schemeClr val="bg1">
                    <a:lumMod val="50000"/>
                  </a:schemeClr>
                </a:solidFill>
                <a:latin typeface="Arial" pitchFamily="34" charset="0"/>
              </a:rPr>
              <a:t>-Library).</a:t>
            </a:r>
            <a:endParaRPr lang="de-DE" sz="1600" dirty="0">
              <a:solidFill>
                <a:schemeClr val="bg1">
                  <a:lumMod val="50000"/>
                </a:schemeClr>
              </a:solidFill>
              <a:latin typeface="Arial" pitchFamily="34" charset="0"/>
            </a:endParaRPr>
          </a:p>
        </p:txBody>
      </p:sp>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1668" y="1988840"/>
            <a:ext cx="5442752" cy="3578796"/>
          </a:xfrm>
          <a:prstGeom prst="rect">
            <a:avLst/>
          </a:prstGeom>
        </p:spPr>
      </p:pic>
    </p:spTree>
    <p:extLst>
      <p:ext uri="{BB962C8B-B14F-4D97-AF65-F5344CB8AC3E}">
        <p14:creationId xmlns:p14="http://schemas.microsoft.com/office/powerpoint/2010/main" val="1067057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13</a:t>
            </a:fld>
            <a:endParaRPr lang="en-GB" dirty="0"/>
          </a:p>
        </p:txBody>
      </p:sp>
      <p:sp>
        <p:nvSpPr>
          <p:cNvPr id="7" name="Titel 6"/>
          <p:cNvSpPr>
            <a:spLocks noGrp="1"/>
          </p:cNvSpPr>
          <p:nvPr>
            <p:ph type="title"/>
          </p:nvPr>
        </p:nvSpPr>
        <p:spPr/>
        <p:txBody>
          <a:bodyPr/>
          <a:lstStyle/>
          <a:p>
            <a:r>
              <a:rPr lang="de-DE" dirty="0" smtClean="0"/>
              <a:t>Heiz- und Klimatechnik</a:t>
            </a:r>
            <a:endParaRPr lang="de-DE" dirty="0"/>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Die </a:t>
            </a:r>
            <a:r>
              <a:rPr lang="de-DE" sz="1600" dirty="0" err="1" smtClean="0">
                <a:solidFill>
                  <a:schemeClr val="bg1">
                    <a:lumMod val="50000"/>
                  </a:schemeClr>
                </a:solidFill>
                <a:latin typeface="Arial" pitchFamily="34" charset="0"/>
              </a:rPr>
              <a:t>HVACLib</a:t>
            </a:r>
            <a:r>
              <a:rPr lang="de-DE" sz="1600" dirty="0" smtClean="0">
                <a:solidFill>
                  <a:schemeClr val="bg1">
                    <a:lumMod val="50000"/>
                  </a:schemeClr>
                </a:solidFill>
                <a:latin typeface="Arial" pitchFamily="34" charset="0"/>
              </a:rPr>
              <a:t> Bibliothek ermöglicht die schnellsten Ganzjahressimulationen.</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Ermöglichung von systematischen Parameter-optimierungen (z.B. unter Verwendung von </a:t>
            </a:r>
            <a:r>
              <a:rPr lang="de-DE" sz="1600" dirty="0" err="1" smtClean="0">
                <a:solidFill>
                  <a:schemeClr val="bg1">
                    <a:lumMod val="50000"/>
                  </a:schemeClr>
                </a:solidFill>
                <a:latin typeface="Arial" pitchFamily="34" charset="0"/>
              </a:rPr>
              <a:t>XRG’s</a:t>
            </a:r>
            <a:r>
              <a:rPr lang="de-DE" sz="1600" dirty="0" smtClean="0">
                <a:solidFill>
                  <a:schemeClr val="bg1">
                    <a:lumMod val="50000"/>
                  </a:schemeClr>
                </a:solidFill>
                <a:latin typeface="Arial" pitchFamily="34" charset="0"/>
              </a:rPr>
              <a:t> </a:t>
            </a:r>
            <a:r>
              <a:rPr lang="de-DE" sz="1600" dirty="0" err="1" smtClean="0">
                <a:solidFill>
                  <a:schemeClr val="bg1">
                    <a:lumMod val="50000"/>
                  </a:schemeClr>
                </a:solidFill>
                <a:latin typeface="Arial" pitchFamily="34" charset="0"/>
                <a:hlinkClick r:id="rId2" action="ppaction://hlinksldjump"/>
              </a:rPr>
              <a:t>ModelOpt</a:t>
            </a:r>
            <a:r>
              <a:rPr lang="de-DE" sz="1600" dirty="0" smtClean="0">
                <a:solidFill>
                  <a:schemeClr val="bg1">
                    <a:lumMod val="50000"/>
                  </a:schemeClr>
                </a:solidFill>
                <a:latin typeface="Arial" pitchFamily="34" charset="0"/>
              </a:rPr>
              <a:t> Software). </a:t>
            </a:r>
          </a:p>
          <a:p>
            <a:pPr marL="180975" indent="-180975" defTabSz="470356">
              <a:lnSpc>
                <a:spcPct val="150000"/>
              </a:lnSpc>
              <a:defRPr/>
            </a:pP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Lizenz schließt </a:t>
            </a:r>
            <a:r>
              <a:rPr lang="de-DE" sz="1600" dirty="0" err="1" smtClean="0">
                <a:solidFill>
                  <a:schemeClr val="bg1">
                    <a:lumMod val="50000"/>
                  </a:schemeClr>
                </a:solidFill>
                <a:latin typeface="Arial" pitchFamily="34" charset="0"/>
                <a:hlinkClick r:id="rId3" action="ppaction://hlinksldjump"/>
              </a:rPr>
              <a:t>HumanComfort</a:t>
            </a:r>
            <a:r>
              <a:rPr lang="de-DE" sz="1600" dirty="0" smtClean="0">
                <a:solidFill>
                  <a:schemeClr val="bg1">
                    <a:lumMod val="50000"/>
                  </a:schemeClr>
                </a:solidFill>
                <a:latin typeface="Arial" pitchFamily="34" charset="0"/>
              </a:rPr>
              <a:t> Library für kombinierte Gebäude-simulationen ein (siehe Animation).</a:t>
            </a:r>
            <a:endParaRPr lang="de-DE" sz="1600" dirty="0">
              <a:solidFill>
                <a:schemeClr val="bg1">
                  <a:lumMod val="50000"/>
                </a:schemeClr>
              </a:solidFill>
              <a:latin typeface="Arial" pitchFamily="34" charset="0"/>
            </a:endParaRPr>
          </a:p>
        </p:txBody>
      </p:sp>
      <p:sp>
        <p:nvSpPr>
          <p:cNvPr id="18" name="Rechteck 17"/>
          <p:cNvSpPr/>
          <p:nvPr/>
        </p:nvSpPr>
        <p:spPr bwMode="auto">
          <a:xfrm>
            <a:off x="3573463" y="1016000"/>
            <a:ext cx="3107729"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9" name="Abgerundetes Rechteck 18"/>
          <p:cNvSpPr/>
          <p:nvPr/>
        </p:nvSpPr>
        <p:spPr bwMode="auto">
          <a:xfrm>
            <a:off x="3584575" y="1412875"/>
            <a:ext cx="5976938"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20" name="Textfeld 19"/>
          <p:cNvSpPr txBox="1"/>
          <p:nvPr/>
        </p:nvSpPr>
        <p:spPr>
          <a:xfrm>
            <a:off x="3692524" y="1041400"/>
            <a:ext cx="2988667" cy="369332"/>
          </a:xfrm>
          <a:prstGeom prst="rect">
            <a:avLst/>
          </a:prstGeom>
          <a:noFill/>
        </p:spPr>
        <p:txBody>
          <a:bodyPr wrap="square">
            <a:spAutoFit/>
          </a:bodyPr>
          <a:lstStyle/>
          <a:p>
            <a:pPr defTabSz="470356">
              <a:defRPr/>
            </a:pPr>
            <a:r>
              <a:rPr lang="de-DE" dirty="0" smtClean="0">
                <a:solidFill>
                  <a:schemeClr val="bg1">
                    <a:lumMod val="50000"/>
                  </a:schemeClr>
                </a:solidFill>
                <a:latin typeface="Arial" pitchFamily="34" charset="0"/>
              </a:rPr>
              <a:t>GEBÄUDE MIT HEIZUNG</a:t>
            </a:r>
            <a:endParaRPr lang="en-GB" dirty="0">
              <a:solidFill>
                <a:schemeClr val="bg1">
                  <a:lumMod val="50000"/>
                </a:schemeClr>
              </a:solidFill>
              <a:latin typeface="Arial" pitchFamily="34" charset="0"/>
            </a:endParaRPr>
          </a:p>
        </p:txBody>
      </p:sp>
      <p:pic>
        <p:nvPicPr>
          <p:cNvPr id="21" name="Grafik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6458" y="1646973"/>
            <a:ext cx="5712179" cy="4284134"/>
          </a:xfrm>
          <a:prstGeom prst="rect">
            <a:avLst/>
          </a:prstGeom>
        </p:spPr>
      </p:pic>
    </p:spTree>
    <p:extLst>
      <p:ext uri="{BB962C8B-B14F-4D97-AF65-F5344CB8AC3E}">
        <p14:creationId xmlns:p14="http://schemas.microsoft.com/office/powerpoint/2010/main" val="1802376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auto">
          <a:xfrm>
            <a:off x="3573463" y="101600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412875"/>
            <a:ext cx="5976938"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5" y="104140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ROHRLEITUNG</a:t>
            </a:r>
            <a:endParaRPr lang="en-GB" dirty="0">
              <a:solidFill>
                <a:schemeClr val="bg1">
                  <a:lumMod val="50000"/>
                </a:schemeClr>
              </a:solidFill>
              <a:latin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3706457" y="1650684"/>
            <a:ext cx="5718571" cy="4276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14</a:t>
            </a:fld>
            <a:endParaRPr lang="en-GB" dirty="0"/>
          </a:p>
        </p:txBody>
      </p:sp>
      <p:sp>
        <p:nvSpPr>
          <p:cNvPr id="7" name="Titel 6"/>
          <p:cNvSpPr>
            <a:spLocks noGrp="1"/>
          </p:cNvSpPr>
          <p:nvPr>
            <p:ph type="title"/>
          </p:nvPr>
        </p:nvSpPr>
        <p:spPr/>
        <p:txBody>
          <a:bodyPr/>
          <a:lstStyle/>
          <a:p>
            <a:r>
              <a:rPr lang="de-DE" dirty="0" smtClean="0"/>
              <a:t>Druckabfall und Wärmeübertragung</a:t>
            </a:r>
            <a:endParaRPr lang="de-DE" dirty="0"/>
          </a:p>
        </p:txBody>
      </p:sp>
      <p:sp>
        <p:nvSpPr>
          <p:cNvPr id="12" name="Textfeld 11"/>
          <p:cNvSpPr txBox="1"/>
          <p:nvPr/>
        </p:nvSpPr>
        <p:spPr>
          <a:xfrm>
            <a:off x="200025" y="1196752"/>
            <a:ext cx="3276600" cy="4893647"/>
          </a:xfrm>
          <a:prstGeom prst="rect">
            <a:avLst/>
          </a:prstGeom>
          <a:noFill/>
        </p:spPr>
        <p:txBody>
          <a:bodyPr>
            <a:spAutoFit/>
          </a:bodyPr>
          <a:lstStyle/>
          <a:p>
            <a:pPr marL="180975" indent="-180975" defTabSz="470356">
              <a:lnSpc>
                <a:spcPct val="150000"/>
              </a:lnSpc>
              <a:buClr>
                <a:srgbClr val="FFC000"/>
              </a:buClr>
              <a:buFont typeface="Arial" panose="020B0604020202020204" pitchFamily="34" charset="0"/>
              <a:buChar char="&gt;"/>
              <a:defRPr/>
            </a:pPr>
            <a:r>
              <a:rPr lang="de-DE" sz="1600" dirty="0" smtClean="0">
                <a:solidFill>
                  <a:schemeClr val="bg1">
                    <a:lumMod val="50000"/>
                  </a:schemeClr>
                </a:solidFill>
                <a:latin typeface="Arial" pitchFamily="34" charset="0"/>
              </a:rPr>
              <a:t>Das Ziel der </a:t>
            </a:r>
            <a:r>
              <a:rPr lang="de-DE" sz="1600" dirty="0" err="1" smtClean="0">
                <a:solidFill>
                  <a:schemeClr val="bg1">
                    <a:lumMod val="50000"/>
                  </a:schemeClr>
                </a:solidFill>
                <a:latin typeface="Arial" pitchFamily="34" charset="0"/>
              </a:rPr>
              <a:t>FluidDissipation</a:t>
            </a:r>
            <a:r>
              <a:rPr lang="de-DE" sz="1600" dirty="0" smtClean="0">
                <a:solidFill>
                  <a:schemeClr val="bg1">
                    <a:lumMod val="50000"/>
                  </a:schemeClr>
                </a:solidFill>
                <a:latin typeface="Arial" pitchFamily="34" charset="0"/>
              </a:rPr>
              <a:t> Library ist es eine breite Vielfalt an Druckverlust- und Wärmeübergangs-beziehungen bereitzustellen.</a:t>
            </a:r>
          </a:p>
          <a:p>
            <a:pPr defTabSz="470356">
              <a:lnSpc>
                <a:spcPct val="150000"/>
              </a:lnSpc>
              <a:defRPr/>
            </a:pPr>
            <a:r>
              <a:rPr lang="de-DE" sz="1600" dirty="0" smtClean="0">
                <a:solidFill>
                  <a:schemeClr val="bg1">
                    <a:lumMod val="65000"/>
                  </a:schemeClr>
                </a:solidFill>
                <a:latin typeface="Arial" pitchFamily="34" charset="0"/>
              </a:rPr>
              <a:t> </a:t>
            </a: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Diese werden in vielen thermohydraulischen </a:t>
            </a:r>
            <a:r>
              <a:rPr lang="de-DE" sz="1600" dirty="0" err="1" smtClean="0">
                <a:solidFill>
                  <a:schemeClr val="bg1">
                    <a:lumMod val="50000"/>
                  </a:schemeClr>
                </a:solidFill>
                <a:latin typeface="Arial" pitchFamily="34" charset="0"/>
              </a:rPr>
              <a:t>Modelica</a:t>
            </a:r>
            <a:r>
              <a:rPr lang="de-DE" sz="1600" dirty="0" smtClean="0">
                <a:solidFill>
                  <a:schemeClr val="bg1">
                    <a:lumMod val="50000"/>
                  </a:schemeClr>
                </a:solidFill>
                <a:latin typeface="Arial" pitchFamily="34" charset="0"/>
              </a:rPr>
              <a:t>-Bibliotheken benötigt.</a:t>
            </a:r>
          </a:p>
          <a:p>
            <a:pPr marL="180975" indent="-180975" defTabSz="470356">
              <a:lnSpc>
                <a:spcPct val="150000"/>
              </a:lnSpc>
              <a:defRPr/>
            </a:pP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Kostenfrei als Download erhältlich </a:t>
            </a:r>
            <a:r>
              <a:rPr lang="de-DE" sz="1600" dirty="0" smtClean="0">
                <a:solidFill>
                  <a:schemeClr val="bg1">
                    <a:lumMod val="50000"/>
                  </a:schemeClr>
                </a:solidFill>
                <a:latin typeface="Arial" pitchFamily="34" charset="0"/>
                <a:hlinkClick r:id="rId3"/>
              </a:rPr>
              <a:t>hier</a:t>
            </a:r>
            <a:r>
              <a:rPr lang="de-DE" sz="1600" dirty="0" smtClean="0">
                <a:solidFill>
                  <a:schemeClr val="bg1">
                    <a:lumMod val="50000"/>
                  </a:schemeClr>
                </a:solidFill>
                <a:latin typeface="Arial" pitchFamily="34" charset="0"/>
              </a:rPr>
              <a:t>.</a:t>
            </a:r>
            <a:endParaRPr lang="de-DE" sz="1600" dirty="0">
              <a:solidFill>
                <a:schemeClr val="bg1">
                  <a:lumMod val="50000"/>
                </a:schemeClr>
              </a:solidFill>
              <a:latin typeface="Arial" pitchFamily="34" charset="0"/>
            </a:endParaRPr>
          </a:p>
        </p:txBody>
      </p:sp>
    </p:spTree>
    <p:extLst>
      <p:ext uri="{BB962C8B-B14F-4D97-AF65-F5344CB8AC3E}">
        <p14:creationId xmlns:p14="http://schemas.microsoft.com/office/powerpoint/2010/main" val="470921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p>
            <a:pPr>
              <a:defRPr/>
            </a:pPr>
            <a:r>
              <a:rPr lang="en-US" smtClean="0"/>
              <a:t>04.04.2018</a:t>
            </a:r>
            <a:endParaRPr lang="en-GB"/>
          </a:p>
        </p:txBody>
      </p:sp>
      <p:sp>
        <p:nvSpPr>
          <p:cNvPr id="3" name="Fußzeilenplatzhalter 2"/>
          <p:cNvSpPr>
            <a:spLocks noGrp="1"/>
          </p:cNvSpPr>
          <p:nvPr>
            <p:ph type="ftr" idx="11"/>
          </p:nvPr>
        </p:nvSpPr>
        <p:spPr/>
        <p:txBody>
          <a:bodyPr/>
          <a:lstStyle/>
          <a:p>
            <a:pPr>
              <a:defRPr/>
            </a:pPr>
            <a:r>
              <a:rPr lang="en-GB" smtClean="0"/>
              <a:t>XRG Unternehmenspräsentation</a:t>
            </a:r>
            <a:endParaRPr lang="en-GB"/>
          </a:p>
        </p:txBody>
      </p:sp>
      <p:sp>
        <p:nvSpPr>
          <p:cNvPr id="4" name="Foliennummernplatzhalter 3"/>
          <p:cNvSpPr>
            <a:spLocks noGrp="1"/>
          </p:cNvSpPr>
          <p:nvPr>
            <p:ph type="sldNum" idx="12"/>
          </p:nvPr>
        </p:nvSpPr>
        <p:spPr/>
        <p:txBody>
          <a:bodyPr/>
          <a:lstStyle/>
          <a:p>
            <a:pPr>
              <a:defRPr/>
            </a:pPr>
            <a:fld id="{D2DD8543-552E-465C-9BA9-B4607B905277}" type="slidenum">
              <a:rPr lang="en-GB" smtClean="0"/>
              <a:pPr>
                <a:defRPr/>
              </a:pPr>
              <a:t>15</a:t>
            </a:fld>
            <a:endParaRPr lang="en-GB" dirty="0"/>
          </a:p>
        </p:txBody>
      </p:sp>
      <p:sp>
        <p:nvSpPr>
          <p:cNvPr id="5" name="Titel 4"/>
          <p:cNvSpPr>
            <a:spLocks noGrp="1"/>
          </p:cNvSpPr>
          <p:nvPr>
            <p:ph type="title"/>
          </p:nvPr>
        </p:nvSpPr>
        <p:spPr/>
        <p:txBody>
          <a:bodyPr/>
          <a:lstStyle/>
          <a:p>
            <a:r>
              <a:rPr lang="de-DE" dirty="0" smtClean="0"/>
              <a:t>Simulation mit Excel</a:t>
            </a:r>
            <a:endParaRPr lang="de-DE" dirty="0"/>
          </a:p>
        </p:txBody>
      </p:sp>
      <p:sp>
        <p:nvSpPr>
          <p:cNvPr id="6" name="Textfeld 5"/>
          <p:cNvSpPr txBox="1"/>
          <p:nvPr/>
        </p:nvSpPr>
        <p:spPr>
          <a:xfrm>
            <a:off x="200025" y="908720"/>
            <a:ext cx="3276600" cy="5632311"/>
          </a:xfrm>
          <a:prstGeom prst="rect">
            <a:avLst/>
          </a:prstGeom>
          <a:noFill/>
        </p:spPr>
        <p:txBody>
          <a:bodyPr>
            <a:spAutoFit/>
          </a:bodyPr>
          <a:lstStyle/>
          <a:p>
            <a:pPr marL="285750" indent="-285750" defTabSz="470356">
              <a:lnSpc>
                <a:spcPct val="150000"/>
              </a:lnSpc>
              <a:buClr>
                <a:srgbClr val="FFC000"/>
              </a:buClr>
              <a:buFont typeface="Arial" panose="020B0604020202020204" pitchFamily="34" charset="0"/>
              <a:buChar char="&gt;"/>
              <a:defRPr/>
            </a:pPr>
            <a:r>
              <a:rPr lang="de-DE" sz="1600" dirty="0" smtClean="0">
                <a:solidFill>
                  <a:schemeClr val="bg1">
                    <a:lumMod val="50000"/>
                  </a:schemeClr>
                </a:solidFill>
                <a:latin typeface="Arial" pitchFamily="34" charset="0"/>
              </a:rPr>
              <a:t>Die </a:t>
            </a:r>
            <a:r>
              <a:rPr lang="de-DE" sz="1600" dirty="0" err="1">
                <a:solidFill>
                  <a:schemeClr val="bg1">
                    <a:lumMod val="50000"/>
                  </a:schemeClr>
                </a:solidFill>
                <a:latin typeface="Arial" pitchFamily="34" charset="0"/>
              </a:rPr>
              <a:t>XRGApplication</a:t>
            </a:r>
            <a:r>
              <a:rPr lang="de-DE" sz="1600" dirty="0">
                <a:solidFill>
                  <a:schemeClr val="bg1">
                    <a:lumMod val="50000"/>
                  </a:schemeClr>
                </a:solidFill>
                <a:latin typeface="Arial" pitchFamily="34" charset="0"/>
              </a:rPr>
              <a:t> Score füllt </a:t>
            </a:r>
            <a:r>
              <a:rPr lang="de-DE" sz="1600" dirty="0" smtClean="0">
                <a:solidFill>
                  <a:schemeClr val="bg1">
                    <a:lumMod val="50000"/>
                  </a:schemeClr>
                </a:solidFill>
                <a:latin typeface="Arial" pitchFamily="34" charset="0"/>
              </a:rPr>
              <a:t>Excel-Arbeitsmappen mit Simulationsergebnissen von </a:t>
            </a:r>
            <a:r>
              <a:rPr lang="de-DE" sz="1600" dirty="0" err="1" smtClean="0">
                <a:solidFill>
                  <a:schemeClr val="bg1">
                    <a:lumMod val="50000"/>
                  </a:schemeClr>
                </a:solidFill>
                <a:latin typeface="Arial" pitchFamily="34" charset="0"/>
              </a:rPr>
              <a:t>FMU‘s</a:t>
            </a:r>
            <a:r>
              <a:rPr lang="de-DE" sz="1600" dirty="0" smtClean="0">
                <a:solidFill>
                  <a:schemeClr val="bg1">
                    <a:lumMod val="50000"/>
                  </a:schemeClr>
                </a:solidFill>
                <a:latin typeface="Arial" pitchFamily="34" charset="0"/>
              </a:rPr>
              <a:t> und </a:t>
            </a:r>
            <a:r>
              <a:rPr lang="de-DE" sz="1600" dirty="0" err="1" smtClean="0">
                <a:solidFill>
                  <a:schemeClr val="bg1">
                    <a:lumMod val="50000"/>
                  </a:schemeClr>
                </a:solidFill>
                <a:latin typeface="Arial" pitchFamily="34" charset="0"/>
              </a:rPr>
              <a:t>Dymola</a:t>
            </a:r>
            <a:endParaRPr lang="de-DE" sz="1600" dirty="0">
              <a:solidFill>
                <a:schemeClr val="bg1">
                  <a:lumMod val="50000"/>
                </a:schemeClr>
              </a:solidFill>
              <a:latin typeface="Arial" pitchFamily="34" charset="0"/>
            </a:endParaRPr>
          </a:p>
          <a:p>
            <a:pPr marL="285750" indent="-285750" defTabSz="470356">
              <a:lnSpc>
                <a:spcPct val="150000"/>
              </a:lnSpc>
              <a:buClr>
                <a:srgbClr val="FFC000"/>
              </a:buClr>
              <a:buFont typeface="Arial" panose="020B0604020202020204" pitchFamily="34" charset="0"/>
              <a:buChar char="&gt;"/>
              <a:defRPr/>
            </a:pPr>
            <a:r>
              <a:rPr lang="de-DE" sz="1600" dirty="0" smtClean="0">
                <a:solidFill>
                  <a:schemeClr val="bg1">
                    <a:lumMod val="50000"/>
                  </a:schemeClr>
                </a:solidFill>
                <a:latin typeface="Arial" pitchFamily="34" charset="0"/>
              </a:rPr>
              <a:t>Score kann die Ergebnisse beim Einlesen </a:t>
            </a:r>
            <a:r>
              <a:rPr lang="de-DE" sz="1600" dirty="0">
                <a:solidFill>
                  <a:schemeClr val="bg1">
                    <a:lumMod val="50000"/>
                  </a:schemeClr>
                </a:solidFill>
                <a:latin typeface="Arial" pitchFamily="34" charset="0"/>
              </a:rPr>
              <a:t>filtern und </a:t>
            </a:r>
            <a:r>
              <a:rPr lang="de-DE" sz="1600" dirty="0" smtClean="0">
                <a:solidFill>
                  <a:schemeClr val="bg1">
                    <a:lumMod val="50000"/>
                  </a:schemeClr>
                </a:solidFill>
                <a:latin typeface="Arial" pitchFamily="34" charset="0"/>
              </a:rPr>
              <a:t>interpolieren</a:t>
            </a:r>
          </a:p>
          <a:p>
            <a:pPr marL="285750" indent="-285750" defTabSz="470356">
              <a:lnSpc>
                <a:spcPct val="150000"/>
              </a:lnSpc>
              <a:buClr>
                <a:srgbClr val="FFC000"/>
              </a:buClr>
              <a:buFont typeface="Arial" panose="020B0604020202020204" pitchFamily="34" charset="0"/>
              <a:buChar char="&gt;"/>
              <a:defRPr/>
            </a:pPr>
            <a:r>
              <a:rPr lang="de-DE" sz="1600" dirty="0" smtClean="0">
                <a:solidFill>
                  <a:schemeClr val="bg1">
                    <a:lumMod val="50000"/>
                  </a:schemeClr>
                </a:solidFill>
                <a:latin typeface="Arial" pitchFamily="34" charset="0"/>
              </a:rPr>
              <a:t>Score konvertiert Parameter-Tabellen </a:t>
            </a:r>
            <a:r>
              <a:rPr lang="de-DE" sz="1600" dirty="0">
                <a:solidFill>
                  <a:schemeClr val="bg1">
                    <a:lumMod val="50000"/>
                  </a:schemeClr>
                </a:solidFill>
                <a:latin typeface="Arial" pitchFamily="34" charset="0"/>
              </a:rPr>
              <a:t>in </a:t>
            </a:r>
            <a:r>
              <a:rPr lang="de-DE" sz="1600" dirty="0" err="1" smtClean="0">
                <a:solidFill>
                  <a:schemeClr val="bg1">
                    <a:lumMod val="50000"/>
                  </a:schemeClr>
                </a:solidFill>
                <a:latin typeface="Arial" pitchFamily="34" charset="0"/>
              </a:rPr>
              <a:t>Dymola</a:t>
            </a:r>
            <a:r>
              <a:rPr lang="de-DE" sz="1600" dirty="0" smtClean="0">
                <a:solidFill>
                  <a:schemeClr val="bg1">
                    <a:lumMod val="50000"/>
                  </a:schemeClr>
                </a:solidFill>
                <a:latin typeface="Arial" pitchFamily="34" charset="0"/>
              </a:rPr>
              <a:t> Skripte und kann diese direkt starten, ausführen </a:t>
            </a:r>
            <a:r>
              <a:rPr lang="de-DE" sz="1600" dirty="0">
                <a:solidFill>
                  <a:schemeClr val="bg1">
                    <a:lumMod val="50000"/>
                  </a:schemeClr>
                </a:solidFill>
                <a:latin typeface="Arial" pitchFamily="34" charset="0"/>
              </a:rPr>
              <a:t>und die Ergebnisse </a:t>
            </a:r>
            <a:r>
              <a:rPr lang="de-DE" sz="1600" dirty="0" smtClean="0">
                <a:solidFill>
                  <a:schemeClr val="bg1">
                    <a:lumMod val="50000"/>
                  </a:schemeClr>
                </a:solidFill>
                <a:latin typeface="Arial" pitchFamily="34" charset="0"/>
              </a:rPr>
              <a:t>einlesen</a:t>
            </a:r>
            <a:endParaRPr lang="de-DE" sz="1600" dirty="0">
              <a:solidFill>
                <a:srgbClr val="FFC000"/>
              </a:solidFill>
              <a:latin typeface="Arial" pitchFamily="34" charset="0"/>
            </a:endParaRPr>
          </a:p>
          <a:p>
            <a:pPr marL="285750" indent="-285750" defTabSz="470356">
              <a:lnSpc>
                <a:spcPct val="150000"/>
              </a:lnSpc>
              <a:buClr>
                <a:srgbClr val="FFC000"/>
              </a:buClr>
              <a:buFont typeface="Arial" panose="020B0604020202020204" pitchFamily="34" charset="0"/>
              <a:buChar char="&gt;"/>
              <a:defRPr/>
            </a:pPr>
            <a:r>
              <a:rPr lang="de-DE" sz="1600" dirty="0" smtClean="0">
                <a:solidFill>
                  <a:schemeClr val="bg1">
                    <a:lumMod val="50000"/>
                  </a:schemeClr>
                </a:solidFill>
                <a:latin typeface="Arial" pitchFamily="34" charset="0"/>
              </a:rPr>
              <a:t>Easy-Export: Einfacher Austausch von Excel-Arbeitsmappen</a:t>
            </a:r>
            <a:endParaRPr lang="de-DE" sz="1600" dirty="0">
              <a:solidFill>
                <a:schemeClr val="bg1">
                  <a:lumMod val="50000"/>
                </a:schemeClr>
              </a:solidFill>
              <a:latin typeface="Arial" pitchFamily="34" charset="0"/>
            </a:endParaRPr>
          </a:p>
        </p:txBody>
      </p:sp>
      <p:sp>
        <p:nvSpPr>
          <p:cNvPr id="7" name="Rechteck 6"/>
          <p:cNvSpPr/>
          <p:nvPr/>
        </p:nvSpPr>
        <p:spPr bwMode="auto">
          <a:xfrm>
            <a:off x="3573463" y="101600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8" name="Abgerundetes Rechteck 7"/>
          <p:cNvSpPr/>
          <p:nvPr/>
        </p:nvSpPr>
        <p:spPr bwMode="auto">
          <a:xfrm>
            <a:off x="3584574" y="1412875"/>
            <a:ext cx="5472882"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9" name="Grafik 7"/>
          <p:cNvPicPr>
            <a:picLocks noChangeAspect="1"/>
          </p:cNvPicPr>
          <p:nvPr/>
        </p:nvPicPr>
        <p:blipFill rotWithShape="1">
          <a:blip r:embed="rId3" cstate="print">
            <a:extLst>
              <a:ext uri="{28A0092B-C50C-407E-A947-70E740481C1C}">
                <a14:useLocalDpi xmlns:a14="http://schemas.microsoft.com/office/drawing/2010/main" val="0"/>
              </a:ext>
            </a:extLst>
          </a:blip>
          <a:srcRect l="690" t="7548" r="941" b="1063"/>
          <a:stretch/>
        </p:blipFill>
        <p:spPr bwMode="auto">
          <a:xfrm>
            <a:off x="3800499" y="1487077"/>
            <a:ext cx="5040933" cy="4534211"/>
          </a:xfrm>
          <a:prstGeom prst="rect">
            <a:avLst/>
          </a:prstGeom>
          <a:noFill/>
          <a:ln w="9525">
            <a:noFill/>
            <a:miter lim="800000"/>
            <a:headEnd/>
            <a:tailEnd/>
          </a:ln>
        </p:spPr>
      </p:pic>
      <p:sp>
        <p:nvSpPr>
          <p:cNvPr id="10" name="Textfeld 9"/>
          <p:cNvSpPr txBox="1"/>
          <p:nvPr/>
        </p:nvSpPr>
        <p:spPr>
          <a:xfrm>
            <a:off x="3692525" y="104140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EXCEL-INTERFACE</a:t>
            </a:r>
            <a:endParaRPr lang="en-GB" dirty="0">
              <a:solidFill>
                <a:schemeClr val="bg1">
                  <a:lumMod val="50000"/>
                </a:schemeClr>
              </a:solidFill>
              <a:latin typeface="Arial" pitchFamily="34" charset="0"/>
            </a:endParaRPr>
          </a:p>
        </p:txBody>
      </p:sp>
    </p:spTree>
    <p:extLst>
      <p:ext uri="{BB962C8B-B14F-4D97-AF65-F5344CB8AC3E}">
        <p14:creationId xmlns:p14="http://schemas.microsoft.com/office/powerpoint/2010/main" val="2661064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16</a:t>
            </a:fld>
            <a:endParaRPr lang="en-GB" dirty="0"/>
          </a:p>
        </p:txBody>
      </p:sp>
      <p:sp>
        <p:nvSpPr>
          <p:cNvPr id="7" name="Titel 6"/>
          <p:cNvSpPr>
            <a:spLocks noGrp="1"/>
          </p:cNvSpPr>
          <p:nvPr>
            <p:ph type="title"/>
          </p:nvPr>
        </p:nvSpPr>
        <p:spPr/>
        <p:txBody>
          <a:bodyPr/>
          <a:lstStyle/>
          <a:p>
            <a:r>
              <a:rPr lang="de-DE" dirty="0" smtClean="0"/>
              <a:t>Systemoptimierung</a:t>
            </a:r>
            <a:endParaRPr lang="de-DE" dirty="0"/>
          </a:p>
        </p:txBody>
      </p:sp>
      <p:sp>
        <p:nvSpPr>
          <p:cNvPr id="8" name="Rechteck 7"/>
          <p:cNvSpPr/>
          <p:nvPr/>
        </p:nvSpPr>
        <p:spPr bwMode="auto">
          <a:xfrm>
            <a:off x="3573463" y="101600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412875"/>
            <a:ext cx="5976938"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10" name="Grafik 7"/>
          <p:cNvPicPr>
            <a:picLocks noChangeAspect="1"/>
          </p:cNvPicPr>
          <p:nvPr/>
        </p:nvPicPr>
        <p:blipFill>
          <a:blip r:embed="rId2" cstate="print"/>
          <a:srcRect/>
          <a:stretch>
            <a:fillRect/>
          </a:stretch>
        </p:blipFill>
        <p:spPr bwMode="auto">
          <a:xfrm>
            <a:off x="3800475" y="1673225"/>
            <a:ext cx="5556250" cy="4181475"/>
          </a:xfrm>
          <a:prstGeom prst="rect">
            <a:avLst/>
          </a:prstGeom>
          <a:noFill/>
          <a:ln w="9525">
            <a:noFill/>
            <a:miter lim="800000"/>
            <a:headEnd/>
            <a:tailEnd/>
          </a:ln>
        </p:spPr>
      </p:pic>
      <p:sp>
        <p:nvSpPr>
          <p:cNvPr id="11" name="Textfeld 10"/>
          <p:cNvSpPr txBox="1"/>
          <p:nvPr/>
        </p:nvSpPr>
        <p:spPr>
          <a:xfrm>
            <a:off x="3692525" y="104140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OPTIMIERUNG</a:t>
            </a:r>
            <a:endParaRPr lang="en-GB" dirty="0">
              <a:solidFill>
                <a:schemeClr val="bg1">
                  <a:lumMod val="50000"/>
                </a:schemeClr>
              </a:solidFill>
              <a:latin typeface="Arial" pitchFamily="34" charset="0"/>
            </a:endParaRPr>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Die </a:t>
            </a:r>
            <a:r>
              <a:rPr lang="de-DE" sz="1600" dirty="0" err="1" smtClean="0">
                <a:solidFill>
                  <a:schemeClr val="bg1">
                    <a:lumMod val="50000"/>
                  </a:schemeClr>
                </a:solidFill>
                <a:latin typeface="Arial" pitchFamily="34" charset="0"/>
              </a:rPr>
              <a:t>XRGApplication</a:t>
            </a:r>
            <a:r>
              <a:rPr lang="de-DE" sz="1600" dirty="0" smtClean="0">
                <a:solidFill>
                  <a:schemeClr val="bg1">
                    <a:lumMod val="50000"/>
                  </a:schemeClr>
                </a:solidFill>
                <a:latin typeface="Arial" pitchFamily="34" charset="0"/>
              </a:rPr>
              <a:t> </a:t>
            </a:r>
            <a:r>
              <a:rPr lang="de-DE" sz="1600" dirty="0" err="1" smtClean="0">
                <a:solidFill>
                  <a:schemeClr val="bg1">
                    <a:lumMod val="50000"/>
                  </a:schemeClr>
                </a:solidFill>
                <a:latin typeface="Arial" pitchFamily="34" charset="0"/>
              </a:rPr>
              <a:t>ModelOpt</a:t>
            </a:r>
            <a:r>
              <a:rPr lang="de-DE" sz="1600" dirty="0" smtClean="0">
                <a:solidFill>
                  <a:schemeClr val="bg1">
                    <a:lumMod val="50000"/>
                  </a:schemeClr>
                </a:solidFill>
                <a:latin typeface="Arial" pitchFamily="34" charset="0"/>
              </a:rPr>
              <a:t> bietet eine systematische Optimierung oder Anpassung von </a:t>
            </a:r>
            <a:r>
              <a:rPr lang="de-DE" sz="1600" dirty="0" err="1" smtClean="0">
                <a:solidFill>
                  <a:schemeClr val="bg1">
                    <a:lumMod val="50000"/>
                  </a:schemeClr>
                </a:solidFill>
                <a:latin typeface="Arial" pitchFamily="34" charset="0"/>
              </a:rPr>
              <a:t>Modelica</a:t>
            </a:r>
            <a:r>
              <a:rPr lang="de-DE" sz="1600" dirty="0" smtClean="0">
                <a:solidFill>
                  <a:schemeClr val="bg1">
                    <a:lumMod val="50000"/>
                  </a:schemeClr>
                </a:solidFill>
                <a:latin typeface="Arial" pitchFamily="34" charset="0"/>
              </a:rPr>
              <a:t> Modellen unter Verwendung einer beliebigen Zielfunktion. </a:t>
            </a:r>
            <a:r>
              <a:rPr lang="de-DE" sz="1600" dirty="0" err="1" smtClean="0">
                <a:solidFill>
                  <a:schemeClr val="bg1">
                    <a:lumMod val="50000"/>
                  </a:schemeClr>
                </a:solidFill>
                <a:latin typeface="Arial" pitchFamily="34" charset="0"/>
              </a:rPr>
              <a:t>ModelOpt</a:t>
            </a:r>
            <a:r>
              <a:rPr lang="de-DE" sz="1600" dirty="0" smtClean="0">
                <a:solidFill>
                  <a:schemeClr val="bg1">
                    <a:lumMod val="50000"/>
                  </a:schemeClr>
                </a:solidFill>
                <a:latin typeface="Arial" pitchFamily="34" charset="0"/>
              </a:rPr>
              <a:t> führt den Anwender durch jeden Schritt  und zeigt kontinuierlich den Fortschritt.</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Beliebige </a:t>
            </a:r>
            <a:r>
              <a:rPr lang="de-DE" sz="1600" dirty="0" err="1" smtClean="0">
                <a:solidFill>
                  <a:schemeClr val="bg1">
                    <a:lumMod val="50000"/>
                  </a:schemeClr>
                </a:solidFill>
                <a:latin typeface="Arial" pitchFamily="34" charset="0"/>
              </a:rPr>
              <a:t>reellwertige</a:t>
            </a:r>
            <a:r>
              <a:rPr lang="de-DE" sz="1600" dirty="0" smtClean="0">
                <a:solidFill>
                  <a:schemeClr val="bg1">
                    <a:lumMod val="50000"/>
                  </a:schemeClr>
                </a:solidFill>
                <a:latin typeface="Arial" pitchFamily="34" charset="0"/>
              </a:rPr>
              <a:t> Zielfunktionen können mit globalen oder lokalen Algorithmen optimiert werden.</a:t>
            </a:r>
            <a:endParaRPr lang="de-DE" sz="1600" dirty="0">
              <a:solidFill>
                <a:schemeClr val="bg1">
                  <a:lumMod val="50000"/>
                </a:schemeClr>
              </a:solidFill>
              <a:latin typeface="Arial" pitchFamily="34" charset="0"/>
            </a:endParaRPr>
          </a:p>
        </p:txBody>
      </p:sp>
      <p:sp>
        <p:nvSpPr>
          <p:cNvPr id="13" name="Textfeld 12"/>
          <p:cNvSpPr txBox="1"/>
          <p:nvPr/>
        </p:nvSpPr>
        <p:spPr>
          <a:xfrm>
            <a:off x="3800475" y="1557338"/>
            <a:ext cx="2413000" cy="338137"/>
          </a:xfrm>
          <a:prstGeom prst="rect">
            <a:avLst/>
          </a:prstGeom>
          <a:noFill/>
        </p:spPr>
        <p:txBody>
          <a:bodyPr>
            <a:spAutoFit/>
          </a:bodyPr>
          <a:lstStyle/>
          <a:p>
            <a:pPr defTabSz="470356">
              <a:defRPr/>
            </a:pPr>
            <a:r>
              <a:rPr lang="de-DE" sz="1600" b="0" dirty="0" smtClean="0">
                <a:solidFill>
                  <a:schemeClr val="bg1">
                    <a:lumMod val="50000"/>
                  </a:schemeClr>
                </a:solidFill>
                <a:latin typeface="Arial" pitchFamily="34" charset="0"/>
              </a:rPr>
              <a:t>Normalisierter Komfort</a:t>
            </a:r>
            <a:endParaRPr lang="de-DE" sz="1600" b="0" dirty="0">
              <a:solidFill>
                <a:schemeClr val="bg1">
                  <a:lumMod val="50000"/>
                </a:schemeClr>
              </a:solidFill>
              <a:latin typeface="Arial" pitchFamily="34" charset="0"/>
            </a:endParaRPr>
          </a:p>
        </p:txBody>
      </p:sp>
      <p:sp>
        <p:nvSpPr>
          <p:cNvPr id="14" name="Textfeld 13"/>
          <p:cNvSpPr txBox="1"/>
          <p:nvPr/>
        </p:nvSpPr>
        <p:spPr>
          <a:xfrm>
            <a:off x="5300790" y="5670550"/>
            <a:ext cx="2772618" cy="338554"/>
          </a:xfrm>
          <a:prstGeom prst="rect">
            <a:avLst/>
          </a:prstGeom>
          <a:noFill/>
        </p:spPr>
        <p:txBody>
          <a:bodyPr wrap="square">
            <a:spAutoFit/>
          </a:bodyPr>
          <a:lstStyle/>
          <a:p>
            <a:pPr defTabSz="470356">
              <a:defRPr/>
            </a:pPr>
            <a:r>
              <a:rPr lang="de-DE" sz="1600" b="0" dirty="0" smtClean="0">
                <a:solidFill>
                  <a:schemeClr val="bg1">
                    <a:lumMod val="50000"/>
                  </a:schemeClr>
                </a:solidFill>
                <a:latin typeface="Arial" pitchFamily="34" charset="0"/>
              </a:rPr>
              <a:t>Normalisierter Wirkungsgrad</a:t>
            </a:r>
            <a:endParaRPr lang="de-DE" sz="1600" b="0" dirty="0">
              <a:solidFill>
                <a:schemeClr val="bg1">
                  <a:lumMod val="50000"/>
                </a:schemeClr>
              </a:solidFill>
              <a:latin typeface="Arial" pitchFamily="34" charset="0"/>
            </a:endParaRPr>
          </a:p>
        </p:txBody>
      </p:sp>
    </p:spTree>
    <p:extLst>
      <p:ext uri="{BB962C8B-B14F-4D97-AF65-F5344CB8AC3E}">
        <p14:creationId xmlns:p14="http://schemas.microsoft.com/office/powerpoint/2010/main" val="2675952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bwMode="auto">
          <a:xfrm>
            <a:off x="596900" y="1016000"/>
            <a:ext cx="287972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Abgerundetes Rechteck 10"/>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17</a:t>
            </a:fld>
            <a:endParaRPr lang="en-GB" dirty="0"/>
          </a:p>
        </p:txBody>
      </p:sp>
      <p:sp>
        <p:nvSpPr>
          <p:cNvPr id="14" name="Rechteck 13"/>
          <p:cNvSpPr/>
          <p:nvPr/>
        </p:nvSpPr>
        <p:spPr>
          <a:xfrm>
            <a:off x="992560" y="1945746"/>
            <a:ext cx="7848872" cy="3859518"/>
          </a:xfrm>
          <a:prstGeom prst="rect">
            <a:avLst/>
          </a:prstGeom>
        </p:spPr>
        <p:txBody>
          <a:bodyPr wrap="square">
            <a:spAutoFit/>
          </a:bodyPr>
          <a:lstStyle/>
          <a:p>
            <a:pPr lvl="0" algn="ctr">
              <a:lnSpc>
                <a:spcPct val="80000"/>
              </a:lnSpc>
              <a:defRPr/>
            </a:pPr>
            <a:r>
              <a:rPr lang="de-DE" sz="2400" dirty="0" smtClean="0">
                <a:solidFill>
                  <a:schemeClr val="bg1">
                    <a:lumMod val="50000"/>
                  </a:schemeClr>
                </a:solidFill>
                <a:latin typeface="Arial"/>
                <a:ea typeface="Arial Unicode MS"/>
                <a:cs typeface="Arial Unicode MS"/>
              </a:rPr>
              <a:t>Sie haben Fragen? Wir sind gerne für Sie da</a:t>
            </a:r>
            <a:r>
              <a:rPr lang="en-US" sz="2400" dirty="0" smtClean="0">
                <a:solidFill>
                  <a:schemeClr val="bg1">
                    <a:lumMod val="50000"/>
                  </a:schemeClr>
                </a:solidFill>
                <a:latin typeface="Arial"/>
                <a:ea typeface="Arial Unicode MS"/>
                <a:cs typeface="Arial Unicode MS"/>
              </a:rPr>
              <a:t>:</a:t>
            </a:r>
            <a:endParaRPr lang="en-US" sz="2400" dirty="0">
              <a:solidFill>
                <a:schemeClr val="bg1">
                  <a:lumMod val="50000"/>
                </a:schemeClr>
              </a:solidFill>
              <a:latin typeface="Arial"/>
              <a:ea typeface="Arial Unicode MS"/>
              <a:cs typeface="Arial Unicode MS"/>
            </a:endParaRPr>
          </a:p>
          <a:p>
            <a:pPr lvl="0" algn="ctr">
              <a:lnSpc>
                <a:spcPct val="80000"/>
              </a:lnSpc>
              <a:defRPr/>
            </a:pPr>
            <a:endParaRPr lang="de-DE" sz="2400" dirty="0">
              <a:solidFill>
                <a:schemeClr val="bg1">
                  <a:lumMod val="50000"/>
                </a:schemeClr>
              </a:solidFill>
              <a:latin typeface="Arial"/>
              <a:ea typeface="Arial Unicode MS"/>
              <a:cs typeface="Arial Unicode MS"/>
            </a:endParaRPr>
          </a:p>
          <a:p>
            <a:pPr lvl="0" algn="ctr">
              <a:lnSpc>
                <a:spcPct val="80000"/>
              </a:lnSpc>
              <a:defRPr/>
            </a:pPr>
            <a:r>
              <a:rPr lang="de-DE" sz="2400" dirty="0">
                <a:solidFill>
                  <a:schemeClr val="bg1">
                    <a:lumMod val="50000"/>
                  </a:schemeClr>
                </a:solidFill>
                <a:latin typeface="Arial"/>
                <a:ea typeface="Arial Unicode MS"/>
                <a:cs typeface="Arial Unicode MS"/>
              </a:rPr>
              <a:t>XRG Simulation GmbH</a:t>
            </a:r>
          </a:p>
          <a:p>
            <a:pPr lvl="0" algn="ctr">
              <a:lnSpc>
                <a:spcPct val="80000"/>
              </a:lnSpc>
              <a:defRPr/>
            </a:pPr>
            <a:r>
              <a:rPr lang="de-DE" sz="2400" dirty="0">
                <a:solidFill>
                  <a:schemeClr val="bg1">
                    <a:lumMod val="50000"/>
                  </a:schemeClr>
                </a:solidFill>
                <a:latin typeface="Arial"/>
                <a:ea typeface="Arial Unicode MS"/>
                <a:cs typeface="Arial Unicode MS"/>
              </a:rPr>
              <a:t>Harburger Schlossstraße 6-12</a:t>
            </a:r>
          </a:p>
          <a:p>
            <a:pPr lvl="0" algn="ctr">
              <a:lnSpc>
                <a:spcPct val="80000"/>
              </a:lnSpc>
              <a:defRPr/>
            </a:pPr>
            <a:r>
              <a:rPr lang="de-DE" sz="2400" dirty="0">
                <a:solidFill>
                  <a:schemeClr val="bg1">
                    <a:lumMod val="50000"/>
                  </a:schemeClr>
                </a:solidFill>
                <a:latin typeface="Arial"/>
                <a:ea typeface="Arial Unicode MS"/>
                <a:cs typeface="Arial Unicode MS"/>
              </a:rPr>
              <a:t>21079 Hamburg</a:t>
            </a:r>
          </a:p>
          <a:p>
            <a:pPr lvl="0" algn="ctr">
              <a:lnSpc>
                <a:spcPct val="80000"/>
              </a:lnSpc>
              <a:defRPr/>
            </a:pPr>
            <a:r>
              <a:rPr lang="de-DE" sz="2400" dirty="0">
                <a:solidFill>
                  <a:srgbClr val="000000"/>
                </a:solidFill>
                <a:latin typeface="Arial"/>
                <a:ea typeface="Arial Unicode MS"/>
                <a:cs typeface="Arial Unicode MS"/>
              </a:rPr>
              <a:t/>
            </a:r>
            <a:br>
              <a:rPr lang="de-DE" sz="2400" dirty="0">
                <a:solidFill>
                  <a:srgbClr val="000000"/>
                </a:solidFill>
                <a:latin typeface="Arial"/>
                <a:ea typeface="Arial Unicode MS"/>
                <a:cs typeface="Arial Unicode MS"/>
              </a:rPr>
            </a:br>
            <a:endParaRPr lang="de-DE" sz="2400" dirty="0">
              <a:solidFill>
                <a:srgbClr val="000000"/>
              </a:solidFill>
              <a:latin typeface="Arial"/>
              <a:ea typeface="Arial Unicode MS"/>
              <a:cs typeface="Arial Unicode MS"/>
            </a:endParaRPr>
          </a:p>
          <a:p>
            <a:pPr lvl="0" algn="ctr">
              <a:defRPr/>
            </a:pPr>
            <a:r>
              <a:rPr lang="de-DE" sz="2400" dirty="0" smtClean="0">
                <a:solidFill>
                  <a:srgbClr val="FFC000"/>
                </a:solidFill>
                <a:latin typeface="Arial"/>
                <a:ea typeface="Arial Unicode MS"/>
                <a:cs typeface="Arial Unicode MS"/>
              </a:rPr>
              <a:t>040 - </a:t>
            </a:r>
            <a:r>
              <a:rPr lang="de-DE" sz="2400" dirty="0">
                <a:solidFill>
                  <a:srgbClr val="FFC000"/>
                </a:solidFill>
                <a:latin typeface="Arial"/>
                <a:ea typeface="Arial Unicode MS"/>
                <a:cs typeface="Arial Unicode MS"/>
              </a:rPr>
              <a:t>766 29 26 30</a:t>
            </a:r>
          </a:p>
          <a:p>
            <a:pPr lvl="0" algn="ctr">
              <a:defRPr/>
            </a:pPr>
            <a:r>
              <a:rPr lang="de-DE" sz="2400" dirty="0">
                <a:solidFill>
                  <a:srgbClr val="FFC000"/>
                </a:solidFill>
                <a:latin typeface="Arial"/>
                <a:ea typeface="Arial Unicode MS"/>
                <a:cs typeface="Arial Unicode MS"/>
              </a:rPr>
              <a:t> </a:t>
            </a:r>
            <a:r>
              <a:rPr lang="de-DE" sz="2400" dirty="0" smtClean="0">
                <a:solidFill>
                  <a:schemeClr val="bg1">
                    <a:lumMod val="50000"/>
                  </a:schemeClr>
                </a:solidFill>
                <a:latin typeface="Arial"/>
                <a:ea typeface="Arial Unicode MS"/>
                <a:cs typeface="Arial Unicode MS"/>
                <a:hlinkClick r:id="rId2"/>
              </a:rPr>
              <a:t>www.xrg-simulation.de</a:t>
            </a:r>
            <a:endParaRPr lang="de-DE" sz="2400" dirty="0">
              <a:solidFill>
                <a:schemeClr val="bg1">
                  <a:lumMod val="50000"/>
                </a:schemeClr>
              </a:solidFill>
              <a:latin typeface="Arial"/>
              <a:ea typeface="Arial Unicode MS"/>
              <a:cs typeface="Arial Unicode MS"/>
            </a:endParaRPr>
          </a:p>
          <a:p>
            <a:pPr lvl="0" algn="ctr">
              <a:defRPr/>
            </a:pPr>
            <a:r>
              <a:rPr lang="de-DE" sz="2400" dirty="0">
                <a:solidFill>
                  <a:schemeClr val="bg1">
                    <a:lumMod val="50000"/>
                  </a:schemeClr>
                </a:solidFill>
                <a:latin typeface="Arial"/>
                <a:ea typeface="Arial Unicode MS"/>
                <a:cs typeface="Arial Unicode MS"/>
                <a:hlinkClick r:id="rId3"/>
              </a:rPr>
              <a:t>info@xrg-simulation.de</a:t>
            </a:r>
            <a:endParaRPr lang="de-DE" sz="2400" dirty="0">
              <a:solidFill>
                <a:schemeClr val="bg1">
                  <a:lumMod val="50000"/>
                </a:schemeClr>
              </a:solidFill>
              <a:latin typeface="Arial"/>
              <a:ea typeface="Arial Unicode MS"/>
              <a:cs typeface="Arial Unicode MS"/>
            </a:endParaRPr>
          </a:p>
          <a:p>
            <a:pPr lvl="0" algn="ctr">
              <a:lnSpc>
                <a:spcPct val="80000"/>
              </a:lnSpc>
              <a:defRPr/>
            </a:pPr>
            <a:endParaRPr lang="de-DE" sz="2400" dirty="0">
              <a:solidFill>
                <a:schemeClr val="bg1">
                  <a:lumMod val="50000"/>
                </a:schemeClr>
              </a:solidFill>
              <a:latin typeface="Arial"/>
              <a:ea typeface="Arial Unicode MS"/>
              <a:cs typeface="Arial Unicode MS"/>
            </a:endParaRPr>
          </a:p>
          <a:p>
            <a:pPr lvl="0" algn="ctr">
              <a:lnSpc>
                <a:spcPct val="80000"/>
              </a:lnSpc>
              <a:defRPr/>
            </a:pPr>
            <a:r>
              <a:rPr lang="de-DE" sz="2400" dirty="0" smtClean="0">
                <a:solidFill>
                  <a:schemeClr val="bg1">
                    <a:lumMod val="50000"/>
                  </a:schemeClr>
                </a:solidFill>
                <a:latin typeface="Arial"/>
                <a:ea typeface="Arial Unicode MS"/>
                <a:cs typeface="Arial Unicode MS"/>
              </a:rPr>
              <a:t> Wir freuen uns auf Ihren Anruf!</a:t>
            </a:r>
            <a:endParaRPr lang="de-DE" sz="2400" dirty="0">
              <a:solidFill>
                <a:schemeClr val="bg1">
                  <a:lumMod val="50000"/>
                </a:schemeClr>
              </a:solidFill>
              <a:latin typeface="Arial"/>
              <a:ea typeface="Arial Unicode MS"/>
              <a:cs typeface="Arial Unicode MS"/>
            </a:endParaRPr>
          </a:p>
        </p:txBody>
      </p:sp>
      <p:sp>
        <p:nvSpPr>
          <p:cNvPr id="16" name="Textfeld 15"/>
          <p:cNvSpPr txBox="1"/>
          <p:nvPr/>
        </p:nvSpPr>
        <p:spPr>
          <a:xfrm>
            <a:off x="758824" y="1149350"/>
            <a:ext cx="2555875" cy="338138"/>
          </a:xfrm>
          <a:prstGeom prst="rect">
            <a:avLst/>
          </a:prstGeom>
          <a:noFill/>
        </p:spPr>
        <p:txBody>
          <a:bodyPr>
            <a:spAutoFit/>
          </a:bodyPr>
          <a:lstStyle/>
          <a:p>
            <a:pPr defTabSz="470356">
              <a:defRPr/>
            </a:pPr>
            <a:r>
              <a:rPr lang="de-DE" sz="1600" b="0" dirty="0" smtClean="0">
                <a:solidFill>
                  <a:schemeClr val="bg1">
                    <a:lumMod val="50000"/>
                  </a:schemeClr>
                </a:solidFill>
                <a:latin typeface="Arial Black" pitchFamily="34" charset="0"/>
              </a:rPr>
              <a:t>KONTAKT</a:t>
            </a:r>
            <a:endParaRPr lang="en-GB" sz="1600" b="0" dirty="0">
              <a:solidFill>
                <a:schemeClr val="bg1">
                  <a:lumMod val="50000"/>
                </a:schemeClr>
              </a:solidFill>
              <a:latin typeface="Arial Black" pitchFamily="34" charset="0"/>
            </a:endParaRPr>
          </a:p>
        </p:txBody>
      </p:sp>
    </p:spTree>
    <p:extLst>
      <p:ext uri="{BB962C8B-B14F-4D97-AF65-F5344CB8AC3E}">
        <p14:creationId xmlns:p14="http://schemas.microsoft.com/office/powerpoint/2010/main" val="1983459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2</a:t>
            </a:fld>
            <a:endParaRPr lang="en-GB" dirty="0"/>
          </a:p>
        </p:txBody>
      </p:sp>
      <p:sp>
        <p:nvSpPr>
          <p:cNvPr id="7" name="Titel 6"/>
          <p:cNvSpPr>
            <a:spLocks noGrp="1"/>
          </p:cNvSpPr>
          <p:nvPr>
            <p:ph type="title"/>
          </p:nvPr>
        </p:nvSpPr>
        <p:spPr/>
        <p:txBody>
          <a:bodyPr/>
          <a:lstStyle/>
          <a:p>
            <a:r>
              <a:rPr lang="de-DE" dirty="0" smtClean="0"/>
              <a:t>Unternehmensprofil</a:t>
            </a:r>
            <a:endParaRPr lang="de-DE" dirty="0"/>
          </a:p>
        </p:txBody>
      </p:sp>
      <p:sp>
        <p:nvSpPr>
          <p:cNvPr id="8" name="Abgerundetes Rechteck 7"/>
          <p:cNvSpPr/>
          <p:nvPr/>
        </p:nvSpPr>
        <p:spPr bwMode="auto">
          <a:xfrm>
            <a:off x="5816600" y="1016000"/>
            <a:ext cx="341947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9" name="Abgerundetes Rechteck 8"/>
          <p:cNvSpPr/>
          <p:nvPr/>
        </p:nvSpPr>
        <p:spPr bwMode="auto">
          <a:xfrm>
            <a:off x="3187700" y="1016000"/>
            <a:ext cx="3276600"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0" name="Abgerundetes Rechteck 9"/>
          <p:cNvSpPr/>
          <p:nvPr/>
        </p:nvSpPr>
        <p:spPr bwMode="auto">
          <a:xfrm>
            <a:off x="596900" y="1016000"/>
            <a:ext cx="287972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Abgerundetes Rechteck 10"/>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2" name="Textfeld 11"/>
          <p:cNvSpPr txBox="1"/>
          <p:nvPr/>
        </p:nvSpPr>
        <p:spPr>
          <a:xfrm>
            <a:off x="739775" y="1146175"/>
            <a:ext cx="2557463" cy="338138"/>
          </a:xfrm>
          <a:prstGeom prst="rect">
            <a:avLst/>
          </a:prstGeom>
          <a:noFill/>
        </p:spPr>
        <p:txBody>
          <a:bodyPr>
            <a:spAutoFit/>
          </a:bodyPr>
          <a:lstStyle/>
          <a:p>
            <a:pPr defTabSz="470356">
              <a:defRPr/>
            </a:pPr>
            <a:r>
              <a:rPr lang="de-DE" sz="1600" b="0" dirty="0" smtClean="0">
                <a:solidFill>
                  <a:schemeClr val="bg1">
                    <a:lumMod val="50000"/>
                  </a:schemeClr>
                </a:solidFill>
                <a:latin typeface="Arial Black" pitchFamily="34" charset="0"/>
              </a:rPr>
              <a:t>PROFIL</a:t>
            </a:r>
            <a:endParaRPr lang="en-GB" sz="1600" b="0" dirty="0">
              <a:solidFill>
                <a:schemeClr val="bg1">
                  <a:lumMod val="50000"/>
                </a:schemeClr>
              </a:solidFill>
              <a:latin typeface="Arial Black" pitchFamily="34" charset="0"/>
            </a:endParaRPr>
          </a:p>
        </p:txBody>
      </p:sp>
      <p:sp>
        <p:nvSpPr>
          <p:cNvPr id="13" name="Textfeld 12"/>
          <p:cNvSpPr txBox="1"/>
          <p:nvPr/>
        </p:nvSpPr>
        <p:spPr>
          <a:xfrm>
            <a:off x="848544" y="1736812"/>
            <a:ext cx="8100900" cy="4385816"/>
          </a:xfrm>
          <a:prstGeom prst="rect">
            <a:avLst/>
          </a:prstGeom>
          <a:noFill/>
        </p:spPr>
        <p:txBody>
          <a:bodyPr>
            <a:spAutoFit/>
          </a:bodyPr>
          <a:lstStyle/>
          <a:p>
            <a:pPr defTabSz="470356">
              <a:lnSpc>
                <a:spcPct val="150000"/>
              </a:lnSpc>
              <a:defRPr/>
            </a:pPr>
            <a:r>
              <a:rPr lang="de-DE" sz="2400" dirty="0" smtClean="0">
                <a:solidFill>
                  <a:srgbClr val="FFC000"/>
                </a:solidFill>
                <a:latin typeface="Arial" pitchFamily="34" charset="0"/>
              </a:rPr>
              <a:t>X</a:t>
            </a:r>
            <a:r>
              <a:rPr lang="de-DE" dirty="0" smtClean="0">
                <a:solidFill>
                  <a:schemeClr val="bg1">
                    <a:lumMod val="50000"/>
                  </a:schemeClr>
                </a:solidFill>
                <a:latin typeface="Arial" pitchFamily="34" charset="0"/>
              </a:rPr>
              <a:t>RG steht für </a:t>
            </a:r>
            <a:r>
              <a:rPr lang="de-DE" i="1" dirty="0" smtClean="0">
                <a:solidFill>
                  <a:schemeClr val="bg1">
                    <a:lumMod val="50000"/>
                  </a:schemeClr>
                </a:solidFill>
                <a:latin typeface="Arial" pitchFamily="34" charset="0"/>
              </a:rPr>
              <a:t>Exergie</a:t>
            </a:r>
            <a:r>
              <a:rPr lang="de-DE" dirty="0" smtClean="0">
                <a:solidFill>
                  <a:schemeClr val="bg1">
                    <a:lumMod val="50000"/>
                  </a:schemeClr>
                </a:solidFill>
                <a:latin typeface="Arial" pitchFamily="34" charset="0"/>
              </a:rPr>
              <a:t>.  Das Unternehmen wurde 2005 gegründet  und hat sich von Beginn an auf die Simulation energietechnischer Systeme fokussiert.  Seitdem haben wir für einige der fortschrittlichsten Firmen und Institutionen aus Ihren Bereichen gearbeitet, weil wir die Begeisterung für die Produkte unserer Kunden teilen. Wir möchten nicht nur hochwertige Simulationsergebnisse liefern, sondern Ideen entwickeln, die zukünftige Produkte verbessern. XRG ist exzellent in:</a:t>
            </a:r>
          </a:p>
          <a:p>
            <a:pPr marL="2338212" lvl="6" indent="-285750" defTabSz="684154">
              <a:lnSpc>
                <a:spcPct val="150000"/>
              </a:lnSpc>
              <a:buBlip>
                <a:blip r:embed="rId2"/>
              </a:buBlip>
              <a:defRPr/>
            </a:pPr>
            <a:r>
              <a:rPr lang="de-DE" dirty="0" smtClean="0">
                <a:solidFill>
                  <a:schemeClr val="bg1">
                    <a:lumMod val="65000"/>
                  </a:schemeClr>
                </a:solidFill>
                <a:latin typeface="Arial" pitchFamily="34" charset="0"/>
                <a:hlinkClick r:id="rId3"/>
              </a:rPr>
              <a:t>Simulationsdienstleistungen</a:t>
            </a:r>
            <a:endParaRPr lang="de-DE" dirty="0" smtClean="0">
              <a:solidFill>
                <a:schemeClr val="bg1">
                  <a:lumMod val="65000"/>
                </a:schemeClr>
              </a:solidFill>
              <a:latin typeface="Arial" pitchFamily="34" charset="0"/>
            </a:endParaRPr>
          </a:p>
          <a:p>
            <a:pPr marL="2338212" lvl="6" indent="-285750" defTabSz="684154">
              <a:lnSpc>
                <a:spcPct val="150000"/>
              </a:lnSpc>
              <a:buBlip>
                <a:blip r:embed="rId2"/>
              </a:buBlip>
              <a:defRPr/>
            </a:pPr>
            <a:r>
              <a:rPr lang="de-DE" dirty="0" smtClean="0">
                <a:solidFill>
                  <a:schemeClr val="bg1">
                    <a:lumMod val="65000"/>
                  </a:schemeClr>
                </a:solidFill>
                <a:latin typeface="Arial" pitchFamily="34" charset="0"/>
                <a:hlinkClick r:id="rId4"/>
              </a:rPr>
              <a:t>Softwareprodukte</a:t>
            </a:r>
            <a:endParaRPr lang="de-DE" dirty="0" smtClean="0">
              <a:solidFill>
                <a:schemeClr val="bg1">
                  <a:lumMod val="65000"/>
                </a:schemeClr>
              </a:solidFill>
              <a:latin typeface="Arial" pitchFamily="34" charset="0"/>
            </a:endParaRPr>
          </a:p>
          <a:p>
            <a:pPr marL="2338212" lvl="6" indent="-285750" defTabSz="684154">
              <a:lnSpc>
                <a:spcPct val="150000"/>
              </a:lnSpc>
              <a:buBlip>
                <a:blip r:embed="rId2"/>
              </a:buBlip>
              <a:defRPr/>
            </a:pPr>
            <a:r>
              <a:rPr lang="de-DE" dirty="0" smtClean="0">
                <a:solidFill>
                  <a:schemeClr val="bg1">
                    <a:lumMod val="65000"/>
                  </a:schemeClr>
                </a:solidFill>
                <a:latin typeface="Arial" pitchFamily="34" charset="0"/>
                <a:hlinkClick r:id="rId5"/>
              </a:rPr>
              <a:t>Forschung und Entwicklung</a:t>
            </a:r>
            <a:endParaRPr lang="de-DE" dirty="0">
              <a:solidFill>
                <a:schemeClr val="bg1">
                  <a:lumMod val="65000"/>
                </a:schemeClr>
              </a:solidFill>
              <a:latin typeface="Arial" pitchFamily="34" charset="0"/>
            </a:endParaRPr>
          </a:p>
        </p:txBody>
      </p:sp>
      <p:sp>
        <p:nvSpPr>
          <p:cNvPr id="14" name="Textfeld 13"/>
          <p:cNvSpPr txBox="1"/>
          <p:nvPr/>
        </p:nvSpPr>
        <p:spPr>
          <a:xfrm>
            <a:off x="3621088" y="1146175"/>
            <a:ext cx="2555875" cy="338138"/>
          </a:xfrm>
          <a:prstGeom prst="rect">
            <a:avLst/>
          </a:prstGeom>
          <a:noFill/>
        </p:spPr>
        <p:txBody>
          <a:bodyPr>
            <a:spAutoFit/>
          </a:bodyPr>
          <a:lstStyle/>
          <a:p>
            <a:pPr defTabSz="470356">
              <a:defRPr/>
            </a:pPr>
            <a:r>
              <a:rPr lang="de-DE" sz="1600" b="0" dirty="0" smtClean="0">
                <a:solidFill>
                  <a:schemeClr val="bg1">
                    <a:lumMod val="75000"/>
                  </a:schemeClr>
                </a:solidFill>
                <a:latin typeface="Arial Black" pitchFamily="34" charset="0"/>
              </a:rPr>
              <a:t>LEISTUNGEN</a:t>
            </a:r>
            <a:endParaRPr lang="en-GB" sz="1600" b="0" dirty="0">
              <a:solidFill>
                <a:schemeClr val="bg1">
                  <a:lumMod val="75000"/>
                </a:schemeClr>
              </a:solidFill>
              <a:latin typeface="Arial Black" pitchFamily="34" charset="0"/>
            </a:endParaRPr>
          </a:p>
        </p:txBody>
      </p:sp>
      <p:sp>
        <p:nvSpPr>
          <p:cNvPr id="15" name="Textfeld 14"/>
          <p:cNvSpPr txBox="1"/>
          <p:nvPr/>
        </p:nvSpPr>
        <p:spPr>
          <a:xfrm>
            <a:off x="6645275" y="1146175"/>
            <a:ext cx="2555875" cy="338138"/>
          </a:xfrm>
          <a:prstGeom prst="rect">
            <a:avLst/>
          </a:prstGeom>
          <a:noFill/>
        </p:spPr>
        <p:txBody>
          <a:bodyPr>
            <a:spAutoFit/>
          </a:bodyPr>
          <a:lstStyle/>
          <a:p>
            <a:pPr defTabSz="470356">
              <a:defRPr/>
            </a:pPr>
            <a:r>
              <a:rPr lang="de-DE" sz="1600" b="0" dirty="0" smtClean="0">
                <a:solidFill>
                  <a:schemeClr val="bg1">
                    <a:lumMod val="75000"/>
                  </a:schemeClr>
                </a:solidFill>
                <a:latin typeface="Arial Black" pitchFamily="34" charset="0"/>
              </a:rPr>
              <a:t>PRODUKTE</a:t>
            </a:r>
            <a:endParaRPr lang="en-GB" sz="1600" b="0" dirty="0">
              <a:solidFill>
                <a:schemeClr val="bg1">
                  <a:lumMod val="75000"/>
                </a:schemeClr>
              </a:solidFill>
              <a:latin typeface="Arial Black" pitchFamily="34" charset="0"/>
            </a:endParaRPr>
          </a:p>
        </p:txBody>
      </p:sp>
    </p:spTree>
    <p:extLst>
      <p:ext uri="{BB962C8B-B14F-4D97-AF65-F5344CB8AC3E}">
        <p14:creationId xmlns:p14="http://schemas.microsoft.com/office/powerpoint/2010/main" val="2089008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p>
            <a:pPr>
              <a:defRPr/>
            </a:pPr>
            <a:r>
              <a:rPr lang="en-US" smtClean="0"/>
              <a:t>04.04.2018</a:t>
            </a:r>
            <a:endParaRPr lang="en-GB"/>
          </a:p>
        </p:txBody>
      </p:sp>
      <p:sp>
        <p:nvSpPr>
          <p:cNvPr id="3" name="Fußzeilenplatzhalter 2"/>
          <p:cNvSpPr>
            <a:spLocks noGrp="1"/>
          </p:cNvSpPr>
          <p:nvPr>
            <p:ph type="ftr" idx="11"/>
          </p:nvPr>
        </p:nvSpPr>
        <p:spPr/>
        <p:txBody>
          <a:bodyPr/>
          <a:lstStyle/>
          <a:p>
            <a:pPr>
              <a:defRPr/>
            </a:pPr>
            <a:r>
              <a:rPr lang="en-GB" smtClean="0"/>
              <a:t>XRG Unternehmenspräsentation</a:t>
            </a:r>
            <a:endParaRPr lang="en-GB"/>
          </a:p>
        </p:txBody>
      </p:sp>
      <p:sp>
        <p:nvSpPr>
          <p:cNvPr id="4" name="Foliennummernplatzhalter 3"/>
          <p:cNvSpPr>
            <a:spLocks noGrp="1"/>
          </p:cNvSpPr>
          <p:nvPr>
            <p:ph type="sldNum" idx="12"/>
          </p:nvPr>
        </p:nvSpPr>
        <p:spPr/>
        <p:txBody>
          <a:bodyPr/>
          <a:lstStyle/>
          <a:p>
            <a:pPr>
              <a:defRPr/>
            </a:pPr>
            <a:fld id="{D2DD8543-552E-465C-9BA9-B4607B905277}" type="slidenum">
              <a:rPr lang="en-GB" smtClean="0"/>
              <a:pPr>
                <a:defRPr/>
              </a:pPr>
              <a:t>3</a:t>
            </a:fld>
            <a:endParaRPr lang="en-GB" dirty="0"/>
          </a:p>
        </p:txBody>
      </p:sp>
      <p:sp>
        <p:nvSpPr>
          <p:cNvPr id="5" name="Titel 4"/>
          <p:cNvSpPr>
            <a:spLocks noGrp="1"/>
          </p:cNvSpPr>
          <p:nvPr>
            <p:ph type="title"/>
          </p:nvPr>
        </p:nvSpPr>
        <p:spPr/>
        <p:txBody>
          <a:bodyPr/>
          <a:lstStyle/>
          <a:p>
            <a:r>
              <a:rPr lang="de-DE" dirty="0" smtClean="0"/>
              <a:t>Dienstleistungen</a:t>
            </a:r>
            <a:endParaRPr lang="de-DE" dirty="0"/>
          </a:p>
        </p:txBody>
      </p:sp>
      <p:sp>
        <p:nvSpPr>
          <p:cNvPr id="6" name="Abgerundetes Rechteck 5"/>
          <p:cNvSpPr/>
          <p:nvPr/>
        </p:nvSpPr>
        <p:spPr bwMode="auto">
          <a:xfrm>
            <a:off x="5816600" y="1016000"/>
            <a:ext cx="341947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7" name="Abgerundetes Rechteck 6"/>
          <p:cNvSpPr/>
          <p:nvPr/>
        </p:nvSpPr>
        <p:spPr bwMode="auto">
          <a:xfrm>
            <a:off x="3187700" y="1016000"/>
            <a:ext cx="3276600"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8" name="Abgerundetes Rechteck 7"/>
          <p:cNvSpPr/>
          <p:nvPr/>
        </p:nvSpPr>
        <p:spPr bwMode="auto">
          <a:xfrm>
            <a:off x="596900" y="1016000"/>
            <a:ext cx="287972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9" name="Abgerundetes Rechteck 8"/>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0" name="Textfeld 9"/>
          <p:cNvSpPr txBox="1"/>
          <p:nvPr/>
        </p:nvSpPr>
        <p:spPr>
          <a:xfrm>
            <a:off x="739775" y="1146175"/>
            <a:ext cx="2557463" cy="338138"/>
          </a:xfrm>
          <a:prstGeom prst="rect">
            <a:avLst/>
          </a:prstGeom>
          <a:noFill/>
        </p:spPr>
        <p:txBody>
          <a:bodyPr>
            <a:spAutoFit/>
          </a:bodyPr>
          <a:lstStyle/>
          <a:p>
            <a:pPr defTabSz="470356">
              <a:defRPr/>
            </a:pPr>
            <a:r>
              <a:rPr lang="de-DE" sz="1600" b="0" dirty="0" smtClean="0">
                <a:solidFill>
                  <a:schemeClr val="bg1">
                    <a:lumMod val="75000"/>
                  </a:schemeClr>
                </a:solidFill>
                <a:latin typeface="Arial Black" pitchFamily="34" charset="0"/>
              </a:rPr>
              <a:t>PROFIL</a:t>
            </a:r>
            <a:endParaRPr lang="en-GB" sz="1600" b="0" dirty="0">
              <a:solidFill>
                <a:schemeClr val="bg1">
                  <a:lumMod val="75000"/>
                </a:schemeClr>
              </a:solidFill>
              <a:latin typeface="Arial Black" pitchFamily="34" charset="0"/>
            </a:endParaRPr>
          </a:p>
        </p:txBody>
      </p:sp>
      <p:sp>
        <p:nvSpPr>
          <p:cNvPr id="11" name="Textfeld 10"/>
          <p:cNvSpPr txBox="1"/>
          <p:nvPr/>
        </p:nvSpPr>
        <p:spPr>
          <a:xfrm>
            <a:off x="848544" y="1736812"/>
            <a:ext cx="8100900" cy="4462760"/>
          </a:xfrm>
          <a:prstGeom prst="rect">
            <a:avLst/>
          </a:prstGeom>
          <a:noFill/>
        </p:spPr>
        <p:txBody>
          <a:bodyPr>
            <a:spAutoFit/>
          </a:bodyPr>
          <a:lstStyle/>
          <a:p>
            <a:pPr defTabSz="470356">
              <a:lnSpc>
                <a:spcPct val="150000"/>
              </a:lnSpc>
              <a:spcAft>
                <a:spcPts val="600"/>
              </a:spcAft>
              <a:defRPr/>
            </a:pPr>
            <a:r>
              <a:rPr lang="de-DE" sz="2400" dirty="0" smtClean="0">
                <a:solidFill>
                  <a:srgbClr val="FFC000"/>
                </a:solidFill>
                <a:latin typeface="Arial" pitchFamily="34" charset="0"/>
              </a:rPr>
              <a:t>U</a:t>
            </a:r>
            <a:r>
              <a:rPr lang="de-DE" dirty="0" smtClean="0">
                <a:solidFill>
                  <a:schemeClr val="bg1">
                    <a:lumMod val="50000"/>
                  </a:schemeClr>
                </a:solidFill>
                <a:latin typeface="Arial" pitchFamily="34" charset="0"/>
              </a:rPr>
              <a:t>nsere</a:t>
            </a:r>
            <a:r>
              <a:rPr lang="de-DE" dirty="0" smtClean="0">
                <a:solidFill>
                  <a:schemeClr val="bg1">
                    <a:lumMod val="65000"/>
                  </a:schemeClr>
                </a:solidFill>
                <a:latin typeface="Arial" pitchFamily="34" charset="0"/>
              </a:rPr>
              <a:t> </a:t>
            </a:r>
            <a:r>
              <a:rPr lang="de-DE" dirty="0" smtClean="0">
                <a:solidFill>
                  <a:schemeClr val="bg1">
                    <a:lumMod val="50000"/>
                  </a:schemeClr>
                </a:solidFill>
                <a:latin typeface="Arial" pitchFamily="34" charset="0"/>
              </a:rPr>
              <a:t>hochqualifizierten Ingenieure, Physiker und IT-Spezialisten  stellen sich unvoreingenommen neuen Herausforderungen. Wir bieten damit unseren Kunden  aus den Branchen </a:t>
            </a:r>
            <a:r>
              <a:rPr lang="de-DE" dirty="0" smtClean="0">
                <a:solidFill>
                  <a:schemeClr val="bg1">
                    <a:lumMod val="50000"/>
                  </a:schemeClr>
                </a:solidFill>
                <a:latin typeface="Arial" pitchFamily="34" charset="0"/>
                <a:hlinkClick r:id="rId3" action="ppaction://hlinksldjump"/>
              </a:rPr>
              <a:t>Automobilbau</a:t>
            </a:r>
            <a:r>
              <a:rPr lang="de-DE" dirty="0" smtClean="0">
                <a:solidFill>
                  <a:schemeClr val="bg1">
                    <a:lumMod val="50000"/>
                  </a:schemeClr>
                </a:solidFill>
                <a:latin typeface="Arial" pitchFamily="34" charset="0"/>
              </a:rPr>
              <a:t>, </a:t>
            </a:r>
            <a:r>
              <a:rPr lang="de-DE" dirty="0" smtClean="0">
                <a:solidFill>
                  <a:schemeClr val="bg1">
                    <a:lumMod val="50000"/>
                  </a:schemeClr>
                </a:solidFill>
                <a:latin typeface="Arial" pitchFamily="34" charset="0"/>
                <a:hlinkClick r:id="rId4" action="ppaction://hlinksldjump"/>
              </a:rPr>
              <a:t>Flugzeugbau</a:t>
            </a:r>
            <a:r>
              <a:rPr lang="de-DE" dirty="0" smtClean="0">
                <a:solidFill>
                  <a:schemeClr val="bg1">
                    <a:lumMod val="50000"/>
                  </a:schemeClr>
                </a:solidFill>
                <a:latin typeface="Arial" pitchFamily="34" charset="0"/>
              </a:rPr>
              <a:t>, </a:t>
            </a:r>
            <a:r>
              <a:rPr lang="de-DE" dirty="0" smtClean="0">
                <a:solidFill>
                  <a:schemeClr val="bg1">
                    <a:lumMod val="50000"/>
                  </a:schemeClr>
                </a:solidFill>
                <a:latin typeface="Arial" pitchFamily="34" charset="0"/>
                <a:hlinkClick r:id="rId5" action="ppaction://hlinksldjump"/>
              </a:rPr>
              <a:t>Kraftwerk</a:t>
            </a:r>
            <a:r>
              <a:rPr lang="de-DE" dirty="0" smtClean="0">
                <a:solidFill>
                  <a:schemeClr val="bg1">
                    <a:lumMod val="50000"/>
                  </a:schemeClr>
                </a:solidFill>
                <a:latin typeface="Arial" pitchFamily="34" charset="0"/>
              </a:rPr>
              <a:t>, </a:t>
            </a:r>
            <a:r>
              <a:rPr lang="de-DE" dirty="0" smtClean="0">
                <a:solidFill>
                  <a:schemeClr val="bg1">
                    <a:lumMod val="50000"/>
                  </a:schemeClr>
                </a:solidFill>
                <a:latin typeface="Arial" pitchFamily="34" charset="0"/>
                <a:hlinkClick r:id="rId6" action="ppaction://hlinksldjump"/>
              </a:rPr>
              <a:t>Gebäude-</a:t>
            </a:r>
            <a:r>
              <a:rPr lang="de-DE" dirty="0" smtClean="0">
                <a:solidFill>
                  <a:schemeClr val="bg1">
                    <a:lumMod val="50000"/>
                  </a:schemeClr>
                </a:solidFill>
                <a:latin typeface="Arial" pitchFamily="34" charset="0"/>
              </a:rPr>
              <a:t> und </a:t>
            </a:r>
            <a:r>
              <a:rPr lang="de-DE" dirty="0" smtClean="0">
                <a:solidFill>
                  <a:schemeClr val="bg1">
                    <a:lumMod val="50000"/>
                  </a:schemeClr>
                </a:solidFill>
                <a:latin typeface="Arial" pitchFamily="34" charset="0"/>
                <a:hlinkClick r:id="rId7" action="ppaction://hlinksldjump"/>
              </a:rPr>
              <a:t>Verfahrenstechnik</a:t>
            </a:r>
            <a:r>
              <a:rPr lang="de-DE" dirty="0" smtClean="0">
                <a:solidFill>
                  <a:schemeClr val="bg1">
                    <a:lumMod val="50000"/>
                  </a:schemeClr>
                </a:solidFill>
                <a:latin typeface="Arial" pitchFamily="34" charset="0"/>
              </a:rPr>
              <a:t> folgende hochwertige Leistungen aus einer Hand:</a:t>
            </a:r>
          </a:p>
          <a:p>
            <a:pPr marL="2338212" lvl="6" indent="-285750" defTabSz="684154">
              <a:lnSpc>
                <a:spcPct val="150000"/>
              </a:lnSpc>
              <a:buBlip>
                <a:blip r:embed="rId8"/>
              </a:buBlip>
              <a:defRPr/>
            </a:pPr>
            <a:r>
              <a:rPr lang="de-DE" dirty="0" smtClean="0">
                <a:solidFill>
                  <a:schemeClr val="bg1">
                    <a:lumMod val="50000"/>
                  </a:schemeClr>
                </a:solidFill>
                <a:latin typeface="Arial" pitchFamily="34" charset="0"/>
              </a:rPr>
              <a:t>Modellierung und Programmierung</a:t>
            </a:r>
          </a:p>
          <a:p>
            <a:pPr marL="2338212" lvl="6" indent="-285750" defTabSz="684154">
              <a:lnSpc>
                <a:spcPct val="150000"/>
              </a:lnSpc>
              <a:buBlip>
                <a:blip r:embed="rId8"/>
              </a:buBlip>
              <a:defRPr/>
            </a:pPr>
            <a:r>
              <a:rPr lang="de-DE" dirty="0" smtClean="0">
                <a:solidFill>
                  <a:schemeClr val="bg1">
                    <a:lumMod val="50000"/>
                  </a:schemeClr>
                </a:solidFill>
                <a:latin typeface="Arial" pitchFamily="34" charset="0"/>
              </a:rPr>
              <a:t>Simulation, </a:t>
            </a:r>
            <a:r>
              <a:rPr lang="de-DE" dirty="0" err="1" smtClean="0">
                <a:solidFill>
                  <a:schemeClr val="bg1">
                    <a:lumMod val="50000"/>
                  </a:schemeClr>
                </a:solidFill>
                <a:latin typeface="Arial" pitchFamily="34" charset="0"/>
              </a:rPr>
              <a:t>Be</a:t>
            </a:r>
            <a:r>
              <a:rPr lang="de-DE" dirty="0" smtClean="0">
                <a:solidFill>
                  <a:schemeClr val="bg1">
                    <a:lumMod val="50000"/>
                  </a:schemeClr>
                </a:solidFill>
                <a:latin typeface="Arial" pitchFamily="34" charset="0"/>
              </a:rPr>
              <a:t>- und Auswertung</a:t>
            </a:r>
          </a:p>
          <a:p>
            <a:pPr marL="2338212" lvl="6" indent="-285750" defTabSz="684154">
              <a:lnSpc>
                <a:spcPct val="150000"/>
              </a:lnSpc>
              <a:buBlip>
                <a:blip r:embed="rId8"/>
              </a:buBlip>
              <a:defRPr/>
            </a:pPr>
            <a:r>
              <a:rPr lang="de-DE" dirty="0">
                <a:solidFill>
                  <a:schemeClr val="bg1">
                    <a:lumMod val="50000"/>
                  </a:schemeClr>
                </a:solidFill>
                <a:latin typeface="Arial" pitchFamily="34" charset="0"/>
              </a:rPr>
              <a:t>F</a:t>
            </a:r>
            <a:r>
              <a:rPr lang="de-DE" dirty="0" smtClean="0">
                <a:solidFill>
                  <a:schemeClr val="bg1">
                    <a:lumMod val="50000"/>
                  </a:schemeClr>
                </a:solidFill>
                <a:latin typeface="Arial" pitchFamily="34" charset="0"/>
              </a:rPr>
              <a:t>orschungsvorhaben im Unterauftrag  </a:t>
            </a:r>
          </a:p>
          <a:p>
            <a:pPr marL="2338212" lvl="6" indent="-285750" defTabSz="684154">
              <a:lnSpc>
                <a:spcPct val="150000"/>
              </a:lnSpc>
              <a:buBlip>
                <a:blip r:embed="rId8"/>
              </a:buBlip>
              <a:defRPr/>
            </a:pPr>
            <a:r>
              <a:rPr lang="de-DE" dirty="0" smtClean="0">
                <a:solidFill>
                  <a:schemeClr val="bg1">
                    <a:lumMod val="50000"/>
                  </a:schemeClr>
                </a:solidFill>
                <a:latin typeface="Arial" pitchFamily="34" charset="0"/>
              </a:rPr>
              <a:t>Applikationsentwicklung</a:t>
            </a:r>
          </a:p>
          <a:p>
            <a:pPr marL="2338212" lvl="6" indent="-285750" defTabSz="684154">
              <a:lnSpc>
                <a:spcPct val="150000"/>
              </a:lnSpc>
              <a:buBlip>
                <a:blip r:embed="rId8"/>
              </a:buBlip>
              <a:defRPr/>
            </a:pPr>
            <a:r>
              <a:rPr lang="de-DE" dirty="0" smtClean="0">
                <a:solidFill>
                  <a:schemeClr val="bg1">
                    <a:lumMod val="50000"/>
                  </a:schemeClr>
                </a:solidFill>
                <a:latin typeface="Arial" pitchFamily="34" charset="0"/>
              </a:rPr>
              <a:t>Schulung</a:t>
            </a:r>
            <a:endParaRPr lang="de-DE" dirty="0">
              <a:solidFill>
                <a:schemeClr val="bg1">
                  <a:lumMod val="50000"/>
                </a:schemeClr>
              </a:solidFill>
              <a:latin typeface="Arial" pitchFamily="34" charset="0"/>
            </a:endParaRPr>
          </a:p>
        </p:txBody>
      </p:sp>
      <p:sp>
        <p:nvSpPr>
          <p:cNvPr id="12" name="Textfeld 11"/>
          <p:cNvSpPr txBox="1"/>
          <p:nvPr/>
        </p:nvSpPr>
        <p:spPr>
          <a:xfrm>
            <a:off x="3621088" y="1146175"/>
            <a:ext cx="2555875" cy="338138"/>
          </a:xfrm>
          <a:prstGeom prst="rect">
            <a:avLst/>
          </a:prstGeom>
          <a:noFill/>
        </p:spPr>
        <p:txBody>
          <a:bodyPr>
            <a:spAutoFit/>
          </a:bodyPr>
          <a:lstStyle/>
          <a:p>
            <a:pPr defTabSz="470356">
              <a:defRPr/>
            </a:pPr>
            <a:r>
              <a:rPr lang="de-DE" sz="1600" b="0" dirty="0" smtClean="0">
                <a:solidFill>
                  <a:schemeClr val="bg1">
                    <a:lumMod val="50000"/>
                  </a:schemeClr>
                </a:solidFill>
                <a:latin typeface="Arial Black" pitchFamily="34" charset="0"/>
              </a:rPr>
              <a:t>LEISTUNGEN</a:t>
            </a:r>
            <a:endParaRPr lang="en-GB" sz="1600" b="0" dirty="0">
              <a:solidFill>
                <a:schemeClr val="bg1">
                  <a:lumMod val="50000"/>
                </a:schemeClr>
              </a:solidFill>
              <a:latin typeface="Arial Black" pitchFamily="34" charset="0"/>
            </a:endParaRPr>
          </a:p>
        </p:txBody>
      </p:sp>
      <p:sp>
        <p:nvSpPr>
          <p:cNvPr id="13" name="Textfeld 12"/>
          <p:cNvSpPr txBox="1"/>
          <p:nvPr/>
        </p:nvSpPr>
        <p:spPr>
          <a:xfrm>
            <a:off x="6645275" y="1146175"/>
            <a:ext cx="2555875" cy="338138"/>
          </a:xfrm>
          <a:prstGeom prst="rect">
            <a:avLst/>
          </a:prstGeom>
          <a:noFill/>
        </p:spPr>
        <p:txBody>
          <a:bodyPr>
            <a:spAutoFit/>
          </a:bodyPr>
          <a:lstStyle/>
          <a:p>
            <a:pPr defTabSz="470356">
              <a:defRPr/>
            </a:pPr>
            <a:r>
              <a:rPr lang="de-DE" sz="1600" b="0" dirty="0" smtClean="0">
                <a:solidFill>
                  <a:schemeClr val="bg1">
                    <a:lumMod val="75000"/>
                  </a:schemeClr>
                </a:solidFill>
                <a:latin typeface="Arial Black" pitchFamily="34" charset="0"/>
              </a:rPr>
              <a:t>PRODUKTE</a:t>
            </a:r>
            <a:endParaRPr lang="en-GB" sz="1600" b="0" dirty="0">
              <a:solidFill>
                <a:schemeClr val="bg1">
                  <a:lumMod val="75000"/>
                </a:schemeClr>
              </a:solidFill>
              <a:latin typeface="Arial Black" pitchFamily="34" charset="0"/>
            </a:endParaRPr>
          </a:p>
        </p:txBody>
      </p:sp>
    </p:spTree>
    <p:extLst>
      <p:ext uri="{BB962C8B-B14F-4D97-AF65-F5344CB8AC3E}">
        <p14:creationId xmlns:p14="http://schemas.microsoft.com/office/powerpoint/2010/main" val="1950791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4</a:t>
            </a:fld>
            <a:endParaRPr lang="en-GB" dirty="0"/>
          </a:p>
        </p:txBody>
      </p:sp>
      <p:sp>
        <p:nvSpPr>
          <p:cNvPr id="7" name="Titel 6"/>
          <p:cNvSpPr>
            <a:spLocks noGrp="1"/>
          </p:cNvSpPr>
          <p:nvPr>
            <p:ph type="title"/>
          </p:nvPr>
        </p:nvSpPr>
        <p:spPr/>
        <p:txBody>
          <a:bodyPr/>
          <a:lstStyle/>
          <a:p>
            <a:r>
              <a:rPr lang="de-DE" dirty="0" smtClean="0"/>
              <a:t>Automobil</a:t>
            </a:r>
            <a:endParaRPr lang="de-DE" dirty="0"/>
          </a:p>
        </p:txBody>
      </p:sp>
      <p:sp>
        <p:nvSpPr>
          <p:cNvPr id="8" name="Rechteck 7"/>
          <p:cNvSpPr/>
          <p:nvPr/>
        </p:nvSpPr>
        <p:spPr bwMode="auto">
          <a:xfrm>
            <a:off x="3728864" y="1988840"/>
            <a:ext cx="286193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a:spLocks noChangeAspect="1"/>
          </p:cNvSpPr>
          <p:nvPr/>
        </p:nvSpPr>
        <p:spPr bwMode="auto">
          <a:xfrm>
            <a:off x="3736484" y="2357840"/>
            <a:ext cx="5904000" cy="2909217"/>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805654" y="200916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FAHRZEUGKABINE</a:t>
            </a:r>
            <a:endParaRPr lang="en-GB" dirty="0">
              <a:solidFill>
                <a:schemeClr val="bg1">
                  <a:lumMod val="50000"/>
                </a:schemeClr>
              </a:solidFill>
              <a:latin typeface="Arial" pitchFamily="34" charset="0"/>
            </a:endParaRPr>
          </a:p>
        </p:txBody>
      </p:sp>
      <p:sp>
        <p:nvSpPr>
          <p:cNvPr id="12" name="Textfeld 11"/>
          <p:cNvSpPr txBox="1"/>
          <p:nvPr/>
        </p:nvSpPr>
        <p:spPr>
          <a:xfrm>
            <a:off x="200024" y="1124744"/>
            <a:ext cx="3811938" cy="5262979"/>
          </a:xfrm>
          <a:prstGeom prst="rect">
            <a:avLst/>
          </a:prstGeom>
          <a:noFill/>
        </p:spPr>
        <p:txBody>
          <a:bodyPr wrap="square">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Modellierung und Simulation von Klima- und Wärmepumpen-systemen und Kühlkreisläufen sowie deren Komponenten.</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Effizienz- und Komfortunter-suchungen von konventionellen und zukünftigen Klima- und Heizsystemen unter Berück-</a:t>
            </a:r>
            <a:r>
              <a:rPr lang="de-DE" sz="1600" dirty="0" err="1" smtClean="0">
                <a:solidFill>
                  <a:schemeClr val="bg1">
                    <a:lumMod val="50000"/>
                  </a:schemeClr>
                </a:solidFill>
                <a:latin typeface="Arial" pitchFamily="34" charset="0"/>
              </a:rPr>
              <a:t>sichtigung</a:t>
            </a:r>
            <a:r>
              <a:rPr lang="de-DE" sz="1600" dirty="0" smtClean="0">
                <a:solidFill>
                  <a:schemeClr val="bg1">
                    <a:lumMod val="50000"/>
                  </a:schemeClr>
                </a:solidFill>
                <a:latin typeface="Arial" pitchFamily="34" charset="0"/>
              </a:rPr>
              <a:t> der Fahrzeugkabine.</a:t>
            </a:r>
          </a:p>
          <a:p>
            <a:pPr marL="180975" indent="-180975" defTabSz="470356">
              <a:lnSpc>
                <a:spcPct val="150000"/>
              </a:lnSpc>
              <a:defRPr/>
            </a:pP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err="1" smtClean="0">
                <a:solidFill>
                  <a:schemeClr val="bg1">
                    <a:lumMod val="50000"/>
                  </a:schemeClr>
                </a:solidFill>
                <a:latin typeface="Arial" pitchFamily="34" charset="0"/>
              </a:rPr>
              <a:t>Dymola</a:t>
            </a:r>
            <a:r>
              <a:rPr lang="de-DE" sz="1600" dirty="0" smtClean="0">
                <a:solidFill>
                  <a:schemeClr val="bg1">
                    <a:lumMod val="50000"/>
                  </a:schemeClr>
                </a:solidFill>
                <a:latin typeface="Arial" pitchFamily="34" charset="0"/>
              </a:rPr>
              <a:t>/</a:t>
            </a:r>
            <a:r>
              <a:rPr lang="de-DE" sz="1600" dirty="0" err="1" smtClean="0">
                <a:solidFill>
                  <a:schemeClr val="bg1">
                    <a:lumMod val="50000"/>
                  </a:schemeClr>
                </a:solidFill>
                <a:latin typeface="Arial" pitchFamily="34" charset="0"/>
              </a:rPr>
              <a:t>Modelica</a:t>
            </a:r>
            <a:r>
              <a:rPr lang="de-DE" sz="1600" dirty="0" smtClean="0">
                <a:solidFill>
                  <a:schemeClr val="bg1">
                    <a:lumMod val="50000"/>
                  </a:schemeClr>
                </a:solidFill>
                <a:latin typeface="Arial" pitchFamily="34" charset="0"/>
              </a:rPr>
              <a:t>, </a:t>
            </a:r>
            <a:r>
              <a:rPr lang="de-DE" sz="1600" dirty="0" err="1" smtClean="0">
                <a:solidFill>
                  <a:schemeClr val="bg1">
                    <a:lumMod val="50000"/>
                  </a:schemeClr>
                </a:solidFill>
                <a:latin typeface="Arial" pitchFamily="34" charset="0"/>
              </a:rPr>
              <a:t>AirConditioning</a:t>
            </a:r>
            <a:r>
              <a:rPr lang="de-DE" sz="1600" baseline="30000" dirty="0" err="1" smtClean="0">
                <a:solidFill>
                  <a:schemeClr val="bg1">
                    <a:lumMod val="50000"/>
                  </a:schemeClr>
                </a:solidFill>
                <a:latin typeface="Arial" pitchFamily="34" charset="0"/>
              </a:rPr>
              <a:t>TM</a:t>
            </a:r>
            <a:r>
              <a:rPr lang="de-DE" sz="1600" dirty="0" smtClean="0">
                <a:solidFill>
                  <a:schemeClr val="bg1">
                    <a:lumMod val="50000"/>
                  </a:schemeClr>
                </a:solidFill>
                <a:latin typeface="Arial" pitchFamily="34" charset="0"/>
              </a:rPr>
              <a:t>, TIL, </a:t>
            </a:r>
            <a:r>
              <a:rPr lang="de-DE" sz="1600" dirty="0" err="1" smtClean="0">
                <a:solidFill>
                  <a:schemeClr val="bg1">
                    <a:lumMod val="50000"/>
                  </a:schemeClr>
                </a:solidFill>
                <a:latin typeface="Arial" pitchFamily="34" charset="0"/>
              </a:rPr>
              <a:t>Flowmaster</a:t>
            </a:r>
            <a:r>
              <a:rPr lang="de-DE" sz="1600" dirty="0" smtClean="0">
                <a:solidFill>
                  <a:schemeClr val="bg1">
                    <a:lumMod val="50000"/>
                  </a:schemeClr>
                </a:solidFill>
                <a:latin typeface="Arial" pitchFamily="34" charset="0"/>
              </a:rPr>
              <a:t>, Kuli, </a:t>
            </a:r>
            <a:r>
              <a:rPr lang="de-DE" sz="1600" dirty="0" err="1" smtClean="0">
                <a:solidFill>
                  <a:schemeClr val="bg1">
                    <a:lumMod val="50000"/>
                  </a:schemeClr>
                </a:solidFill>
                <a:latin typeface="Arial" pitchFamily="34" charset="0"/>
              </a:rPr>
              <a:t>HumanComfort</a:t>
            </a:r>
            <a:r>
              <a:rPr lang="de-DE" sz="1600" baseline="30000" dirty="0" err="1">
                <a:solidFill>
                  <a:schemeClr val="bg1">
                    <a:lumMod val="50000"/>
                  </a:schemeClr>
                </a:solidFill>
                <a:latin typeface="Arial" pitchFamily="34" charset="0"/>
              </a:rPr>
              <a:t>TM</a:t>
            </a:r>
            <a:endParaRPr lang="de-DE" sz="1600" dirty="0">
              <a:solidFill>
                <a:schemeClr val="bg1">
                  <a:lumMod val="50000"/>
                </a:schemeClr>
              </a:solidFill>
              <a:latin typeface="Arial" pitchFamily="34" charset="0"/>
            </a:endParaRPr>
          </a:p>
        </p:txBody>
      </p:sp>
      <p:grpSp>
        <p:nvGrpSpPr>
          <p:cNvPr id="3" name="Gruppieren 2"/>
          <p:cNvGrpSpPr/>
          <p:nvPr/>
        </p:nvGrpSpPr>
        <p:grpSpPr>
          <a:xfrm>
            <a:off x="3880500" y="2396827"/>
            <a:ext cx="5616624" cy="2744157"/>
            <a:chOff x="4388048" y="2596654"/>
            <a:chExt cx="4798651" cy="2344514"/>
          </a:xfrm>
        </p:grpSpPr>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2277" y="2631840"/>
              <a:ext cx="4794422" cy="2271458"/>
            </a:xfrm>
            <a:prstGeom prst="rect">
              <a:avLst/>
            </a:prstGeom>
          </p:spPr>
        </p:pic>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6868" y="2621522"/>
              <a:ext cx="3720772" cy="2175630"/>
            </a:xfrm>
            <a:prstGeom prst="rect">
              <a:avLst/>
            </a:prstGeom>
          </p:spPr>
        </p:pic>
        <p:pic>
          <p:nvPicPr>
            <p:cNvPr id="17" name="Grafik 16"/>
            <p:cNvPicPr>
              <a:picLocks noChangeAspect="1"/>
            </p:cNvPicPr>
            <p:nvPr/>
          </p:nvPicPr>
          <p:blipFill rotWithShape="1">
            <a:blip r:embed="rId4" cstate="print">
              <a:extLst>
                <a:ext uri="{28A0092B-C50C-407E-A947-70E740481C1C}">
                  <a14:useLocalDpi xmlns:a14="http://schemas.microsoft.com/office/drawing/2010/main" val="0"/>
                </a:ext>
              </a:extLst>
            </a:blip>
            <a:srcRect t="-3164" b="-1"/>
            <a:stretch/>
          </p:blipFill>
          <p:spPr>
            <a:xfrm>
              <a:off x="4388048" y="2596654"/>
              <a:ext cx="4796860" cy="2344514"/>
            </a:xfrm>
            <a:prstGeom prst="rect">
              <a:avLst/>
            </a:prstGeom>
          </p:spPr>
        </p:pic>
      </p:grpSp>
    </p:spTree>
    <p:extLst>
      <p:ext uri="{BB962C8B-B14F-4D97-AF65-F5344CB8AC3E}">
        <p14:creationId xmlns:p14="http://schemas.microsoft.com/office/powerpoint/2010/main" val="144549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auto">
          <a:xfrm>
            <a:off x="3557953" y="148344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69065" y="1914526"/>
            <a:ext cx="5976938" cy="3626836"/>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5</a:t>
            </a:fld>
            <a:endParaRPr lang="en-GB" dirty="0"/>
          </a:p>
        </p:txBody>
      </p:sp>
      <p:sp>
        <p:nvSpPr>
          <p:cNvPr id="7" name="Titel 6"/>
          <p:cNvSpPr>
            <a:spLocks noGrp="1"/>
          </p:cNvSpPr>
          <p:nvPr>
            <p:ph type="title"/>
          </p:nvPr>
        </p:nvSpPr>
        <p:spPr/>
        <p:txBody>
          <a:bodyPr/>
          <a:lstStyle/>
          <a:p>
            <a:r>
              <a:rPr lang="de-DE" dirty="0" smtClean="0"/>
              <a:t>Flugzeugbau</a:t>
            </a:r>
            <a:endParaRPr lang="de-DE" dirty="0"/>
          </a:p>
        </p:txBody>
      </p:sp>
      <p:sp>
        <p:nvSpPr>
          <p:cNvPr id="11" name="Textfeld 10"/>
          <p:cNvSpPr txBox="1"/>
          <p:nvPr/>
        </p:nvSpPr>
        <p:spPr>
          <a:xfrm>
            <a:off x="3677015" y="1508844"/>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FLUGZEUGKABINE</a:t>
            </a:r>
            <a:endParaRPr lang="en-GB" dirty="0">
              <a:solidFill>
                <a:schemeClr val="bg1">
                  <a:lumMod val="50000"/>
                </a:schemeClr>
              </a:solidFill>
              <a:latin typeface="Arial" pitchFamily="34" charset="0"/>
            </a:endParaRPr>
          </a:p>
        </p:txBody>
      </p:sp>
      <p:sp>
        <p:nvSpPr>
          <p:cNvPr id="12" name="Textfeld 11"/>
          <p:cNvSpPr txBox="1"/>
          <p:nvPr/>
        </p:nvSpPr>
        <p:spPr>
          <a:xfrm>
            <a:off x="200025" y="1162245"/>
            <a:ext cx="3276600" cy="4524315"/>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Zukünftige Klimaanlagen und Kabinenarchitekturen.</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Entwicklung neuer Modellierungs- und Simulationsmethoden, sowie Applikationen zur Simulation, Optimierung und Analyse von komplexen Systemen.</a:t>
            </a:r>
          </a:p>
          <a:p>
            <a:pPr marL="180975" indent="-180975" defTabSz="470356">
              <a:lnSpc>
                <a:spcPct val="150000"/>
              </a:lnSpc>
              <a:defRPr/>
            </a:pP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Unterbeauftragung in Forschungsvorhaben.</a:t>
            </a:r>
            <a:endParaRPr lang="de-DE" sz="1600" dirty="0">
              <a:solidFill>
                <a:schemeClr val="bg1">
                  <a:lumMod val="50000"/>
                </a:schemeClr>
              </a:solidFill>
              <a:latin typeface="Arial" pitchFamily="34" charset="0"/>
            </a:endParaRPr>
          </a:p>
        </p:txBody>
      </p:sp>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034" y="2106881"/>
            <a:ext cx="5715000" cy="3266335"/>
          </a:xfrm>
          <a:prstGeom prst="rect">
            <a:avLst/>
          </a:prstGeom>
        </p:spPr>
      </p:pic>
    </p:spTree>
    <p:extLst>
      <p:ext uri="{BB962C8B-B14F-4D97-AF65-F5344CB8AC3E}">
        <p14:creationId xmlns:p14="http://schemas.microsoft.com/office/powerpoint/2010/main" val="4176392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6</a:t>
            </a:fld>
            <a:endParaRPr lang="en-GB" dirty="0"/>
          </a:p>
        </p:txBody>
      </p:sp>
      <p:sp>
        <p:nvSpPr>
          <p:cNvPr id="7" name="Titel 6"/>
          <p:cNvSpPr>
            <a:spLocks noGrp="1"/>
          </p:cNvSpPr>
          <p:nvPr>
            <p:ph type="title"/>
          </p:nvPr>
        </p:nvSpPr>
        <p:spPr/>
        <p:txBody>
          <a:bodyPr/>
          <a:lstStyle/>
          <a:p>
            <a:r>
              <a:rPr lang="de-DE" dirty="0" smtClean="0"/>
              <a:t>Gebäudetechnik</a:t>
            </a:r>
            <a:endParaRPr lang="de-DE" dirty="0"/>
          </a:p>
        </p:txBody>
      </p:sp>
      <p:sp>
        <p:nvSpPr>
          <p:cNvPr id="12" name="Textfeld 11"/>
          <p:cNvSpPr txBox="1"/>
          <p:nvPr/>
        </p:nvSpPr>
        <p:spPr>
          <a:xfrm>
            <a:off x="200025" y="836712"/>
            <a:ext cx="3276600" cy="4893647"/>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Viel Erfahrung in der Modellierung und Simulation von sehr großen Wärme- und Kälteerzeugungssystemen für Bürogebäude und Industriebetriebe.</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Dynamische </a:t>
            </a:r>
            <a:r>
              <a:rPr lang="de-DE" sz="1600" dirty="0" smtClean="0">
                <a:solidFill>
                  <a:schemeClr val="bg1">
                    <a:lumMod val="50000"/>
                  </a:schemeClr>
                </a:solidFill>
                <a:latin typeface="Arial" pitchFamily="34" charset="0"/>
              </a:rPr>
              <a:t>Entrauchungs-</a:t>
            </a:r>
            <a:r>
              <a:rPr lang="de-DE" sz="1600" dirty="0" smtClean="0">
                <a:solidFill>
                  <a:schemeClr val="bg1">
                    <a:lumMod val="50000"/>
                  </a:schemeClr>
                </a:solidFill>
                <a:latin typeface="Arial" pitchFamily="34" charset="0"/>
              </a:rPr>
              <a:t>simulationen und </a:t>
            </a:r>
            <a:r>
              <a:rPr lang="de-DE" sz="1600" dirty="0" err="1" smtClean="0">
                <a:solidFill>
                  <a:schemeClr val="bg1">
                    <a:lumMod val="50000"/>
                  </a:schemeClr>
                </a:solidFill>
                <a:latin typeface="Arial" pitchFamily="34" charset="0"/>
              </a:rPr>
              <a:t>Entfluchtungsanalysen</a:t>
            </a:r>
            <a:r>
              <a:rPr lang="de-DE" sz="1600" dirty="0" smtClean="0">
                <a:solidFill>
                  <a:schemeClr val="bg1">
                    <a:lumMod val="50000"/>
                  </a:schemeClr>
                </a:solidFill>
                <a:latin typeface="Arial" pitchFamily="34" charset="0"/>
              </a:rPr>
              <a:t>. </a:t>
            </a:r>
            <a:endParaRPr lang="de-DE" sz="1600" dirty="0" smtClean="0">
              <a:solidFill>
                <a:schemeClr val="bg1">
                  <a:lumMod val="50000"/>
                </a:schemeClr>
              </a:solidFill>
              <a:latin typeface="Arial" pitchFamily="34" charset="0"/>
            </a:endParaRPr>
          </a:p>
          <a:p>
            <a:pPr marL="180975" indent="-180975" defTabSz="470356">
              <a:lnSpc>
                <a:spcPct val="150000"/>
              </a:lnSpc>
              <a:defRPr/>
            </a:pP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Entwicklung von zukünftigen Heiz- und Kühlsystemen.</a:t>
            </a:r>
            <a:endParaRPr lang="de-DE" sz="1600" dirty="0">
              <a:solidFill>
                <a:schemeClr val="bg1">
                  <a:lumMod val="50000"/>
                </a:schemeClr>
              </a:solidFill>
              <a:latin typeface="Arial" pitchFamily="34" charset="0"/>
            </a:endParaRPr>
          </a:p>
        </p:txBody>
      </p:sp>
      <p:sp>
        <p:nvSpPr>
          <p:cNvPr id="13" name="Rechteck 12"/>
          <p:cNvSpPr/>
          <p:nvPr/>
        </p:nvSpPr>
        <p:spPr bwMode="auto">
          <a:xfrm>
            <a:off x="3573463" y="1555452"/>
            <a:ext cx="3827808"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4" name="Abgerundetes Rechteck 13"/>
          <p:cNvSpPr/>
          <p:nvPr/>
        </p:nvSpPr>
        <p:spPr bwMode="auto">
          <a:xfrm>
            <a:off x="3584574" y="1944784"/>
            <a:ext cx="5904929" cy="3398176"/>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5" name="Textfeld 14"/>
          <p:cNvSpPr txBox="1"/>
          <p:nvPr/>
        </p:nvSpPr>
        <p:spPr>
          <a:xfrm>
            <a:off x="3692524" y="1580852"/>
            <a:ext cx="3708747" cy="369332"/>
          </a:xfrm>
          <a:prstGeom prst="rect">
            <a:avLst/>
          </a:prstGeom>
          <a:noFill/>
        </p:spPr>
        <p:txBody>
          <a:bodyPr wrap="square">
            <a:spAutoFit/>
          </a:bodyPr>
          <a:lstStyle/>
          <a:p>
            <a:pPr defTabSz="470356">
              <a:defRPr/>
            </a:pPr>
            <a:r>
              <a:rPr lang="en-GB" dirty="0" smtClean="0">
                <a:solidFill>
                  <a:schemeClr val="bg1">
                    <a:lumMod val="50000"/>
                  </a:schemeClr>
                </a:solidFill>
                <a:latin typeface="Arial" pitchFamily="34" charset="0"/>
              </a:rPr>
              <a:t>ENTRAUCHUNGSSIMULATION</a:t>
            </a:r>
            <a:endParaRPr lang="en-GB" dirty="0">
              <a:solidFill>
                <a:schemeClr val="bg1">
                  <a:lumMod val="50000"/>
                </a:schemeClr>
              </a:solidFill>
              <a:latin typeface="Arial" pitchFamily="34" charset="0"/>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856" y="2060848"/>
            <a:ext cx="5716588" cy="3222077"/>
          </a:xfrm>
          <a:prstGeom prst="rect">
            <a:avLst/>
          </a:prstGeom>
        </p:spPr>
      </p:pic>
    </p:spTree>
    <p:extLst>
      <p:ext uri="{BB962C8B-B14F-4D97-AF65-F5344CB8AC3E}">
        <p14:creationId xmlns:p14="http://schemas.microsoft.com/office/powerpoint/2010/main" val="2880736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7</a:t>
            </a:fld>
            <a:endParaRPr lang="en-GB" dirty="0"/>
          </a:p>
        </p:txBody>
      </p:sp>
      <p:sp>
        <p:nvSpPr>
          <p:cNvPr id="7" name="Titel 6"/>
          <p:cNvSpPr>
            <a:spLocks noGrp="1"/>
          </p:cNvSpPr>
          <p:nvPr>
            <p:ph type="title"/>
          </p:nvPr>
        </p:nvSpPr>
        <p:spPr/>
        <p:txBody>
          <a:bodyPr/>
          <a:lstStyle/>
          <a:p>
            <a:r>
              <a:rPr lang="de-DE" dirty="0" smtClean="0"/>
              <a:t>Kraftwerk</a:t>
            </a:r>
            <a:endParaRPr lang="de-DE" dirty="0"/>
          </a:p>
        </p:txBody>
      </p:sp>
      <p:sp>
        <p:nvSpPr>
          <p:cNvPr id="8" name="Rechteck 7"/>
          <p:cNvSpPr/>
          <p:nvPr/>
        </p:nvSpPr>
        <p:spPr bwMode="auto">
          <a:xfrm>
            <a:off x="3573463" y="123202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628899"/>
            <a:ext cx="5976938" cy="4464397"/>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5" y="1257424"/>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LASTWECHSEL</a:t>
            </a:r>
            <a:endParaRPr lang="en-GB" dirty="0">
              <a:solidFill>
                <a:schemeClr val="bg1">
                  <a:lumMod val="50000"/>
                </a:schemeClr>
              </a:solidFill>
              <a:latin typeface="Arial" pitchFamily="34" charset="0"/>
            </a:endParaRPr>
          </a:p>
        </p:txBody>
      </p:sp>
      <p:sp>
        <p:nvSpPr>
          <p:cNvPr id="12" name="Textfeld 11"/>
          <p:cNvSpPr txBox="1"/>
          <p:nvPr/>
        </p:nvSpPr>
        <p:spPr>
          <a:xfrm>
            <a:off x="200025" y="1196752"/>
            <a:ext cx="3276600" cy="4893647"/>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Modellierung und Simulation von dynamischen Last-wechseln und mathematische Optimierung von komplexen Regelungen.</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Kohlekraftwerke, Kombi-Kraftwerke und Solar-kraftwerke.</a:t>
            </a:r>
          </a:p>
          <a:p>
            <a:pPr marL="180975" indent="-180975" defTabSz="470356">
              <a:lnSpc>
                <a:spcPct val="150000"/>
              </a:lnSpc>
              <a:defRPr/>
            </a:pP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Untersuchung von Fehler-fällen und effizienten Regelungskonzepten.</a:t>
            </a:r>
            <a:endParaRPr lang="de-DE" sz="1600" dirty="0">
              <a:solidFill>
                <a:schemeClr val="bg1">
                  <a:lumMod val="50000"/>
                </a:schemeClr>
              </a:solidFill>
              <a:latin typeface="Arial" pitchFamily="34" charset="0"/>
            </a:endParaRPr>
          </a:p>
        </p:txBody>
      </p:sp>
      <p:pic>
        <p:nvPicPr>
          <p:cNvPr id="14" name="Grafik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2525" y="1849635"/>
            <a:ext cx="5813648" cy="4027637"/>
          </a:xfrm>
          <a:prstGeom prst="rect">
            <a:avLst/>
          </a:prstGeom>
        </p:spPr>
      </p:pic>
    </p:spTree>
    <p:extLst>
      <p:ext uri="{BB962C8B-B14F-4D97-AF65-F5344CB8AC3E}">
        <p14:creationId xmlns:p14="http://schemas.microsoft.com/office/powerpoint/2010/main" val="1100018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8</a:t>
            </a:fld>
            <a:endParaRPr lang="en-GB" dirty="0"/>
          </a:p>
        </p:txBody>
      </p:sp>
      <p:sp>
        <p:nvSpPr>
          <p:cNvPr id="7" name="Titel 6"/>
          <p:cNvSpPr>
            <a:spLocks noGrp="1"/>
          </p:cNvSpPr>
          <p:nvPr>
            <p:ph type="title"/>
          </p:nvPr>
        </p:nvSpPr>
        <p:spPr/>
        <p:txBody>
          <a:bodyPr/>
          <a:lstStyle/>
          <a:p>
            <a:r>
              <a:rPr lang="de-DE" dirty="0" smtClean="0"/>
              <a:t>Prozesstechnik</a:t>
            </a:r>
            <a:endParaRPr lang="de-DE" dirty="0"/>
          </a:p>
        </p:txBody>
      </p:sp>
      <p:sp>
        <p:nvSpPr>
          <p:cNvPr id="8" name="Rechteck 7"/>
          <p:cNvSpPr/>
          <p:nvPr/>
        </p:nvSpPr>
        <p:spPr bwMode="auto">
          <a:xfrm>
            <a:off x="3573463" y="123202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628899"/>
            <a:ext cx="5976938" cy="4176365"/>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4" y="1257424"/>
            <a:ext cx="2665413" cy="369332"/>
          </a:xfrm>
          <a:prstGeom prst="rect">
            <a:avLst/>
          </a:prstGeom>
          <a:noFill/>
        </p:spPr>
        <p:txBody>
          <a:bodyPr wrap="square">
            <a:spAutoFit/>
          </a:bodyPr>
          <a:lstStyle/>
          <a:p>
            <a:pPr defTabSz="470356">
              <a:defRPr/>
            </a:pPr>
            <a:r>
              <a:rPr lang="de-DE" dirty="0" smtClean="0">
                <a:solidFill>
                  <a:schemeClr val="bg1">
                    <a:lumMod val="50000"/>
                  </a:schemeClr>
                </a:solidFill>
                <a:latin typeface="Arial" pitchFamily="34" charset="0"/>
              </a:rPr>
              <a:t>WÄRMEINTEGRATION</a:t>
            </a:r>
            <a:endParaRPr lang="en-GB" dirty="0">
              <a:solidFill>
                <a:schemeClr val="bg1">
                  <a:lumMod val="50000"/>
                </a:schemeClr>
              </a:solidFill>
              <a:latin typeface="Arial" pitchFamily="34" charset="0"/>
            </a:endParaRPr>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Intelligente Optimierung von </a:t>
            </a:r>
            <a:r>
              <a:rPr lang="de-DE" sz="1600" dirty="0" err="1" smtClean="0">
                <a:solidFill>
                  <a:schemeClr val="bg1">
                    <a:lumMod val="50000"/>
                  </a:schemeClr>
                </a:solidFill>
                <a:latin typeface="Arial" pitchFamily="34" charset="0"/>
              </a:rPr>
              <a:t>Wärmeübertragernetzwerken</a:t>
            </a:r>
            <a:r>
              <a:rPr lang="de-DE" sz="1600" dirty="0" smtClean="0">
                <a:solidFill>
                  <a:schemeClr val="bg1">
                    <a:lumMod val="50000"/>
                  </a:schemeClr>
                </a:solidFill>
                <a:latin typeface="Arial" pitchFamily="34" charset="0"/>
              </a:rPr>
              <a:t> durch Verwendung von </a:t>
            </a:r>
            <a:r>
              <a:rPr lang="de-DE" sz="1600" dirty="0" err="1" smtClean="0">
                <a:solidFill>
                  <a:schemeClr val="bg1">
                    <a:lumMod val="50000"/>
                  </a:schemeClr>
                </a:solidFill>
                <a:latin typeface="Arial" pitchFamily="34" charset="0"/>
              </a:rPr>
              <a:t>SyntHEX</a:t>
            </a:r>
            <a:r>
              <a:rPr lang="de-DE" sz="1600" baseline="30000" dirty="0" err="1" smtClean="0">
                <a:solidFill>
                  <a:schemeClr val="bg1">
                    <a:lumMod val="50000"/>
                  </a:schemeClr>
                </a:solidFill>
                <a:latin typeface="Arial" pitchFamily="34" charset="0"/>
              </a:rPr>
              <a:t>TM</a:t>
            </a:r>
            <a:r>
              <a:rPr lang="de-DE" sz="1600" dirty="0" smtClean="0">
                <a:solidFill>
                  <a:schemeClr val="bg1">
                    <a:lumMod val="50000"/>
                  </a:schemeClr>
                </a:solidFill>
                <a:latin typeface="Arial" pitchFamily="34" charset="0"/>
              </a:rPr>
              <a:t>.</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buClr>
                <a:schemeClr val="accent1"/>
              </a:buClr>
              <a:buFont typeface="Arial" panose="020B0604020202020204" pitchFamily="34" charset="0"/>
              <a:buChar char="&gt;"/>
              <a:defRPr/>
            </a:pPr>
            <a:r>
              <a:rPr lang="de-DE" sz="1600" dirty="0" smtClean="0">
                <a:solidFill>
                  <a:schemeClr val="bg1">
                    <a:lumMod val="50000"/>
                  </a:schemeClr>
                </a:solidFill>
                <a:latin typeface="Arial" pitchFamily="34" charset="0"/>
              </a:rPr>
              <a:t>Genetische Optimierungs-algorithmen erzeugen effiziente und robuste Netzwerke.</a:t>
            </a:r>
          </a:p>
          <a:p>
            <a:pPr marL="285750" indent="-285750" defTabSz="470356">
              <a:lnSpc>
                <a:spcPct val="150000"/>
              </a:lnSpc>
              <a:buFont typeface="Wingdings" pitchFamily="2" charset="2"/>
              <a:buChar char="Ø"/>
              <a:defRPr/>
            </a:pPr>
            <a:endParaRPr lang="de-DE" sz="1600" dirty="0" smtClean="0">
              <a:solidFill>
                <a:schemeClr val="bg1">
                  <a:lumMod val="65000"/>
                </a:schemeClr>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Bis zu 25% geringere Betriebs- und Investitions-kosten im Vergleich zu konventionellen Optimierungsverfahren*.</a:t>
            </a:r>
            <a:endParaRPr lang="de-DE" sz="1600" dirty="0">
              <a:solidFill>
                <a:schemeClr val="bg1">
                  <a:lumMod val="50000"/>
                </a:schemeClr>
              </a:solidFill>
              <a:latin typeface="Arial" pitchFamily="34" charset="0"/>
            </a:endParaRPr>
          </a:p>
        </p:txBody>
      </p:sp>
      <p:pic>
        <p:nvPicPr>
          <p:cNvPr id="10" name="Grafik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0872" y="1844824"/>
            <a:ext cx="5577221" cy="3792511"/>
          </a:xfrm>
          <a:prstGeom prst="rect">
            <a:avLst/>
          </a:prstGeom>
        </p:spPr>
      </p:pic>
      <p:sp>
        <p:nvSpPr>
          <p:cNvPr id="13" name="Textfeld 12"/>
          <p:cNvSpPr txBox="1"/>
          <p:nvPr/>
        </p:nvSpPr>
        <p:spPr>
          <a:xfrm>
            <a:off x="3692525" y="6093296"/>
            <a:ext cx="5076899" cy="307777"/>
          </a:xfrm>
          <a:prstGeom prst="rect">
            <a:avLst/>
          </a:prstGeom>
          <a:noFill/>
        </p:spPr>
        <p:txBody>
          <a:bodyPr wrap="square" rtlCol="0">
            <a:spAutoFit/>
          </a:bodyPr>
          <a:lstStyle/>
          <a:p>
            <a:r>
              <a:rPr lang="en-GB" sz="1400" dirty="0" smtClean="0">
                <a:solidFill>
                  <a:schemeClr val="bg1">
                    <a:lumMod val="50000"/>
                  </a:schemeClr>
                </a:solidFill>
              </a:rPr>
              <a:t>* Pinch-</a:t>
            </a:r>
            <a:r>
              <a:rPr lang="en-GB" sz="1400" dirty="0" err="1" smtClean="0">
                <a:solidFill>
                  <a:schemeClr val="bg1">
                    <a:lumMod val="50000"/>
                  </a:schemeClr>
                </a:solidFill>
              </a:rPr>
              <a:t>Methode</a:t>
            </a:r>
            <a:endParaRPr lang="en-GB" sz="1400" dirty="0">
              <a:solidFill>
                <a:schemeClr val="bg1">
                  <a:lumMod val="50000"/>
                </a:schemeClr>
              </a:solidFill>
            </a:endParaRPr>
          </a:p>
        </p:txBody>
      </p:sp>
    </p:spTree>
    <p:extLst>
      <p:ext uri="{BB962C8B-B14F-4D97-AF65-F5344CB8AC3E}">
        <p14:creationId xmlns:p14="http://schemas.microsoft.com/office/powerpoint/2010/main" val="3487692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p>
            <a:pPr>
              <a:defRPr/>
            </a:pPr>
            <a:r>
              <a:rPr lang="en-US" smtClean="0"/>
              <a:t>04.04.2018</a:t>
            </a:r>
            <a:endParaRPr lang="en-GB"/>
          </a:p>
        </p:txBody>
      </p:sp>
      <p:sp>
        <p:nvSpPr>
          <p:cNvPr id="3" name="Fußzeilenplatzhalter 2"/>
          <p:cNvSpPr>
            <a:spLocks noGrp="1"/>
          </p:cNvSpPr>
          <p:nvPr>
            <p:ph type="ftr" idx="11"/>
          </p:nvPr>
        </p:nvSpPr>
        <p:spPr/>
        <p:txBody>
          <a:bodyPr/>
          <a:lstStyle/>
          <a:p>
            <a:pPr>
              <a:defRPr/>
            </a:pPr>
            <a:r>
              <a:rPr lang="en-GB" smtClean="0"/>
              <a:t>XRG Unternehmenspräsentation</a:t>
            </a:r>
            <a:endParaRPr lang="en-GB"/>
          </a:p>
        </p:txBody>
      </p:sp>
      <p:sp>
        <p:nvSpPr>
          <p:cNvPr id="4" name="Foliennummernplatzhalter 3"/>
          <p:cNvSpPr>
            <a:spLocks noGrp="1"/>
          </p:cNvSpPr>
          <p:nvPr>
            <p:ph type="sldNum" idx="12"/>
          </p:nvPr>
        </p:nvSpPr>
        <p:spPr/>
        <p:txBody>
          <a:bodyPr/>
          <a:lstStyle/>
          <a:p>
            <a:pPr>
              <a:defRPr/>
            </a:pPr>
            <a:fld id="{D2DD8543-552E-465C-9BA9-B4607B905277}" type="slidenum">
              <a:rPr lang="en-GB" smtClean="0"/>
              <a:pPr>
                <a:defRPr/>
              </a:pPr>
              <a:t>9</a:t>
            </a:fld>
            <a:endParaRPr lang="en-GB" dirty="0"/>
          </a:p>
        </p:txBody>
      </p:sp>
      <p:sp>
        <p:nvSpPr>
          <p:cNvPr id="5" name="Titel 4"/>
          <p:cNvSpPr>
            <a:spLocks noGrp="1"/>
          </p:cNvSpPr>
          <p:nvPr>
            <p:ph type="title"/>
          </p:nvPr>
        </p:nvSpPr>
        <p:spPr/>
        <p:txBody>
          <a:bodyPr/>
          <a:lstStyle/>
          <a:p>
            <a:r>
              <a:rPr lang="de-DE" dirty="0" smtClean="0"/>
              <a:t>Produkte</a:t>
            </a:r>
            <a:endParaRPr lang="de-DE" dirty="0"/>
          </a:p>
        </p:txBody>
      </p:sp>
      <p:sp>
        <p:nvSpPr>
          <p:cNvPr id="6" name="Abgerundetes Rechteck 5"/>
          <p:cNvSpPr/>
          <p:nvPr/>
        </p:nvSpPr>
        <p:spPr bwMode="auto">
          <a:xfrm>
            <a:off x="5816600" y="1016000"/>
            <a:ext cx="341947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7" name="Abgerundetes Rechteck 6"/>
          <p:cNvSpPr/>
          <p:nvPr/>
        </p:nvSpPr>
        <p:spPr bwMode="auto">
          <a:xfrm>
            <a:off x="3187700" y="1016000"/>
            <a:ext cx="3276600"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8" name="Abgerundetes Rechteck 7"/>
          <p:cNvSpPr/>
          <p:nvPr/>
        </p:nvSpPr>
        <p:spPr bwMode="auto">
          <a:xfrm>
            <a:off x="596900" y="1016000"/>
            <a:ext cx="287972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9" name="Abgerundetes Rechteck 8"/>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0" name="Textfeld 9"/>
          <p:cNvSpPr txBox="1"/>
          <p:nvPr/>
        </p:nvSpPr>
        <p:spPr>
          <a:xfrm>
            <a:off x="739775" y="1146175"/>
            <a:ext cx="2557463" cy="338138"/>
          </a:xfrm>
          <a:prstGeom prst="rect">
            <a:avLst/>
          </a:prstGeom>
          <a:noFill/>
        </p:spPr>
        <p:txBody>
          <a:bodyPr>
            <a:spAutoFit/>
          </a:bodyPr>
          <a:lstStyle/>
          <a:p>
            <a:pPr defTabSz="470356">
              <a:defRPr/>
            </a:pPr>
            <a:r>
              <a:rPr lang="de-DE" sz="1600" b="0" dirty="0" smtClean="0">
                <a:solidFill>
                  <a:schemeClr val="bg1">
                    <a:lumMod val="75000"/>
                  </a:schemeClr>
                </a:solidFill>
                <a:latin typeface="Arial Black" pitchFamily="34" charset="0"/>
              </a:rPr>
              <a:t>PROFIL</a:t>
            </a:r>
            <a:endParaRPr lang="en-GB" sz="1600" b="0" dirty="0">
              <a:solidFill>
                <a:schemeClr val="bg1">
                  <a:lumMod val="75000"/>
                </a:schemeClr>
              </a:solidFill>
              <a:latin typeface="Arial Black" pitchFamily="34" charset="0"/>
            </a:endParaRPr>
          </a:p>
        </p:txBody>
      </p:sp>
      <p:sp>
        <p:nvSpPr>
          <p:cNvPr id="11" name="Textfeld 10"/>
          <p:cNvSpPr txBox="1"/>
          <p:nvPr/>
        </p:nvSpPr>
        <p:spPr>
          <a:xfrm>
            <a:off x="3621088" y="1146175"/>
            <a:ext cx="2555875" cy="338138"/>
          </a:xfrm>
          <a:prstGeom prst="rect">
            <a:avLst/>
          </a:prstGeom>
          <a:noFill/>
        </p:spPr>
        <p:txBody>
          <a:bodyPr>
            <a:spAutoFit/>
          </a:bodyPr>
          <a:lstStyle/>
          <a:p>
            <a:pPr defTabSz="470356">
              <a:defRPr/>
            </a:pPr>
            <a:r>
              <a:rPr lang="de-DE" sz="1600" b="0" dirty="0" smtClean="0">
                <a:solidFill>
                  <a:schemeClr val="bg1">
                    <a:lumMod val="75000"/>
                  </a:schemeClr>
                </a:solidFill>
                <a:latin typeface="Arial Black" pitchFamily="34" charset="0"/>
              </a:rPr>
              <a:t>LEISTUNGEN</a:t>
            </a:r>
            <a:endParaRPr lang="en-GB" sz="1600" b="0" dirty="0">
              <a:solidFill>
                <a:schemeClr val="bg1">
                  <a:lumMod val="75000"/>
                </a:schemeClr>
              </a:solidFill>
              <a:latin typeface="Arial Black" pitchFamily="34" charset="0"/>
            </a:endParaRPr>
          </a:p>
        </p:txBody>
      </p:sp>
      <p:sp>
        <p:nvSpPr>
          <p:cNvPr id="12" name="Textfeld 11"/>
          <p:cNvSpPr txBox="1"/>
          <p:nvPr/>
        </p:nvSpPr>
        <p:spPr>
          <a:xfrm>
            <a:off x="6645275" y="1146175"/>
            <a:ext cx="2555875" cy="338138"/>
          </a:xfrm>
          <a:prstGeom prst="rect">
            <a:avLst/>
          </a:prstGeom>
          <a:noFill/>
        </p:spPr>
        <p:txBody>
          <a:bodyPr>
            <a:spAutoFit/>
          </a:bodyPr>
          <a:lstStyle/>
          <a:p>
            <a:pPr defTabSz="470356">
              <a:defRPr/>
            </a:pPr>
            <a:r>
              <a:rPr lang="de-DE" sz="1600" b="0" dirty="0" smtClean="0">
                <a:solidFill>
                  <a:schemeClr val="bg1">
                    <a:lumMod val="50000"/>
                  </a:schemeClr>
                </a:solidFill>
                <a:latin typeface="Arial Black" pitchFamily="34" charset="0"/>
              </a:rPr>
              <a:t>PRODUKTE</a:t>
            </a:r>
            <a:endParaRPr lang="en-GB" sz="1600" b="0" dirty="0">
              <a:solidFill>
                <a:schemeClr val="bg1">
                  <a:lumMod val="50000"/>
                </a:schemeClr>
              </a:solidFill>
              <a:latin typeface="Arial Black" pitchFamily="34" charset="0"/>
            </a:endParaRPr>
          </a:p>
        </p:txBody>
      </p:sp>
      <p:grpSp>
        <p:nvGrpSpPr>
          <p:cNvPr id="51" name="Gruppieren 50"/>
          <p:cNvGrpSpPr/>
          <p:nvPr/>
        </p:nvGrpSpPr>
        <p:grpSpPr>
          <a:xfrm>
            <a:off x="1028700" y="2925068"/>
            <a:ext cx="2051050" cy="539750"/>
            <a:chOff x="1028700" y="3213100"/>
            <a:chExt cx="2051050" cy="539750"/>
          </a:xfrm>
        </p:grpSpPr>
        <p:sp>
          <p:nvSpPr>
            <p:cNvPr id="14" name="Rechteck 13"/>
            <p:cNvSpPr/>
            <p:nvPr/>
          </p:nvSpPr>
          <p:spPr bwMode="auto">
            <a:xfrm>
              <a:off x="1028700" y="3213100"/>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15" name="Grafik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6663" y="3280591"/>
              <a:ext cx="1068711" cy="404768"/>
            </a:xfrm>
            <a:prstGeom prst="rect">
              <a:avLst/>
            </a:prstGeom>
            <a:noFill/>
            <a:ln w="9525">
              <a:noFill/>
              <a:miter lim="800000"/>
              <a:headEnd/>
              <a:tailEnd/>
            </a:ln>
          </p:spPr>
        </p:pic>
      </p:grpSp>
      <p:grpSp>
        <p:nvGrpSpPr>
          <p:cNvPr id="50" name="Gruppieren 49"/>
          <p:cNvGrpSpPr/>
          <p:nvPr/>
        </p:nvGrpSpPr>
        <p:grpSpPr>
          <a:xfrm>
            <a:off x="1028700" y="2276872"/>
            <a:ext cx="2051050" cy="539750"/>
            <a:chOff x="1028700" y="2564904"/>
            <a:chExt cx="2051050" cy="539750"/>
          </a:xfrm>
        </p:grpSpPr>
        <p:sp>
          <p:nvSpPr>
            <p:cNvPr id="16" name="Rechteck 15"/>
            <p:cNvSpPr/>
            <p:nvPr/>
          </p:nvSpPr>
          <p:spPr bwMode="auto">
            <a:xfrm>
              <a:off x="1028700" y="2564904"/>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17" name="Grafik 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36650" y="2631228"/>
              <a:ext cx="1712913" cy="404813"/>
            </a:xfrm>
            <a:prstGeom prst="rect">
              <a:avLst/>
            </a:prstGeom>
            <a:noFill/>
            <a:ln w="9525">
              <a:noFill/>
              <a:miter lim="800000"/>
              <a:headEnd/>
              <a:tailEnd/>
            </a:ln>
          </p:spPr>
        </p:pic>
      </p:grpSp>
      <p:grpSp>
        <p:nvGrpSpPr>
          <p:cNvPr id="52" name="Gruppieren 51"/>
          <p:cNvGrpSpPr/>
          <p:nvPr/>
        </p:nvGrpSpPr>
        <p:grpSpPr>
          <a:xfrm>
            <a:off x="5276850" y="2925068"/>
            <a:ext cx="2052638" cy="539750"/>
            <a:chOff x="1028700" y="3860800"/>
            <a:chExt cx="2052638" cy="539750"/>
          </a:xfrm>
        </p:grpSpPr>
        <p:sp>
          <p:nvSpPr>
            <p:cNvPr id="19" name="Rechteck 18"/>
            <p:cNvSpPr/>
            <p:nvPr/>
          </p:nvSpPr>
          <p:spPr bwMode="auto">
            <a:xfrm>
              <a:off x="1028700" y="3860800"/>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20" name="Grafik 2">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36747" y="3932789"/>
              <a:ext cx="1717745" cy="404768"/>
            </a:xfrm>
            <a:prstGeom prst="rect">
              <a:avLst/>
            </a:prstGeom>
            <a:noFill/>
            <a:ln w="9525">
              <a:noFill/>
              <a:miter lim="800000"/>
              <a:headEnd/>
              <a:tailEnd/>
            </a:ln>
          </p:spPr>
        </p:pic>
      </p:grpSp>
      <p:grpSp>
        <p:nvGrpSpPr>
          <p:cNvPr id="53" name="Gruppieren 52"/>
          <p:cNvGrpSpPr/>
          <p:nvPr/>
        </p:nvGrpSpPr>
        <p:grpSpPr>
          <a:xfrm>
            <a:off x="1028700" y="3572768"/>
            <a:ext cx="2051050" cy="541338"/>
            <a:chOff x="1028700" y="4508500"/>
            <a:chExt cx="2051050" cy="541338"/>
          </a:xfrm>
        </p:grpSpPr>
        <p:sp>
          <p:nvSpPr>
            <p:cNvPr id="22" name="Rechteck 21"/>
            <p:cNvSpPr/>
            <p:nvPr/>
          </p:nvSpPr>
          <p:spPr bwMode="auto">
            <a:xfrm>
              <a:off x="1028700" y="4508500"/>
              <a:ext cx="2051050" cy="541338"/>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23" name="Grafik 8">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36663" y="4576190"/>
              <a:ext cx="1271119" cy="405958"/>
            </a:xfrm>
            <a:prstGeom prst="rect">
              <a:avLst/>
            </a:prstGeom>
            <a:noFill/>
            <a:ln w="9525">
              <a:noFill/>
              <a:miter lim="800000"/>
              <a:headEnd/>
              <a:tailEnd/>
            </a:ln>
          </p:spPr>
        </p:pic>
      </p:grpSp>
      <p:sp>
        <p:nvSpPr>
          <p:cNvPr id="27" name="Textfeld 26"/>
          <p:cNvSpPr txBox="1"/>
          <p:nvPr/>
        </p:nvSpPr>
        <p:spPr>
          <a:xfrm>
            <a:off x="739775" y="1863874"/>
            <a:ext cx="8353425" cy="369887"/>
          </a:xfrm>
          <a:prstGeom prst="rect">
            <a:avLst/>
          </a:prstGeom>
          <a:noFill/>
        </p:spPr>
        <p:txBody>
          <a:bodyPr>
            <a:spAutoFit/>
          </a:bodyPr>
          <a:lstStyle/>
          <a:p>
            <a:pPr defTabSz="470356">
              <a:defRPr/>
            </a:pPr>
            <a:r>
              <a:rPr lang="de-DE" dirty="0">
                <a:solidFill>
                  <a:srgbClr val="FFC000"/>
                </a:solidFill>
                <a:latin typeface="Arial" pitchFamily="34" charset="0"/>
              </a:rPr>
              <a:t>&gt;</a:t>
            </a:r>
            <a:r>
              <a:rPr lang="de-DE" dirty="0">
                <a:solidFill>
                  <a:schemeClr val="bg1">
                    <a:lumMod val="65000"/>
                  </a:schemeClr>
                </a:solidFill>
                <a:latin typeface="Arial" pitchFamily="34" charset="0"/>
              </a:rPr>
              <a:t> </a:t>
            </a:r>
            <a:r>
              <a:rPr lang="de-DE" dirty="0" err="1" smtClean="0">
                <a:solidFill>
                  <a:schemeClr val="bg1">
                    <a:lumMod val="50000"/>
                  </a:schemeClr>
                </a:solidFill>
                <a:latin typeface="Arial" pitchFamily="34" charset="0"/>
              </a:rPr>
              <a:t>XRGLibraries</a:t>
            </a:r>
            <a:r>
              <a:rPr lang="de-DE" dirty="0">
                <a:solidFill>
                  <a:schemeClr val="bg1">
                    <a:lumMod val="65000"/>
                  </a:schemeClr>
                </a:solidFill>
                <a:latin typeface="Arial" pitchFamily="34" charset="0"/>
              </a:rPr>
              <a:t>					</a:t>
            </a:r>
            <a:endParaRPr lang="en-GB" dirty="0">
              <a:solidFill>
                <a:schemeClr val="bg1">
                  <a:lumMod val="50000"/>
                </a:schemeClr>
              </a:solidFill>
              <a:latin typeface="Arial" pitchFamily="34" charset="0"/>
            </a:endParaRPr>
          </a:p>
        </p:txBody>
      </p:sp>
      <p:sp>
        <p:nvSpPr>
          <p:cNvPr id="34" name="Textfeld 33"/>
          <p:cNvSpPr txBox="1"/>
          <p:nvPr/>
        </p:nvSpPr>
        <p:spPr>
          <a:xfrm>
            <a:off x="3206749" y="2347218"/>
            <a:ext cx="1709737" cy="400110"/>
          </a:xfrm>
          <a:prstGeom prst="rect">
            <a:avLst/>
          </a:prstGeom>
          <a:noFill/>
        </p:spPr>
        <p:txBody>
          <a:bodyPr wrap="square">
            <a:spAutoFit/>
          </a:bodyPr>
          <a:lstStyle/>
          <a:p>
            <a:pPr defTabSz="470356">
              <a:defRPr/>
            </a:pPr>
            <a:r>
              <a:rPr lang="de-DE" sz="1000" dirty="0" smtClean="0">
                <a:solidFill>
                  <a:schemeClr val="bg1">
                    <a:lumMod val="50000"/>
                  </a:schemeClr>
                </a:solidFill>
                <a:latin typeface="Arial" pitchFamily="34" charset="0"/>
              </a:rPr>
              <a:t>Thermischer Komfort in klimatisierten Räumen</a:t>
            </a:r>
            <a:endParaRPr lang="de-DE" sz="1000" dirty="0">
              <a:solidFill>
                <a:schemeClr val="bg1">
                  <a:lumMod val="50000"/>
                </a:schemeClr>
              </a:solidFill>
              <a:latin typeface="Arial" pitchFamily="34" charset="0"/>
            </a:endParaRPr>
          </a:p>
        </p:txBody>
      </p:sp>
      <p:sp>
        <p:nvSpPr>
          <p:cNvPr id="35" name="Textfeld 34"/>
          <p:cNvSpPr txBox="1"/>
          <p:nvPr/>
        </p:nvSpPr>
        <p:spPr>
          <a:xfrm>
            <a:off x="3206750" y="3068960"/>
            <a:ext cx="1619250" cy="246221"/>
          </a:xfrm>
          <a:prstGeom prst="rect">
            <a:avLst/>
          </a:prstGeom>
          <a:noFill/>
        </p:spPr>
        <p:txBody>
          <a:bodyPr>
            <a:spAutoFit/>
          </a:bodyPr>
          <a:lstStyle/>
          <a:p>
            <a:pPr defTabSz="470356">
              <a:defRPr/>
            </a:pPr>
            <a:r>
              <a:rPr lang="de-DE" sz="1000" dirty="0" smtClean="0">
                <a:solidFill>
                  <a:schemeClr val="bg1">
                    <a:lumMod val="50000"/>
                  </a:schemeClr>
                </a:solidFill>
                <a:latin typeface="Arial" pitchFamily="34" charset="0"/>
              </a:rPr>
              <a:t>Heiz- und Klimatechnik</a:t>
            </a:r>
            <a:endParaRPr lang="de-DE" sz="1000" dirty="0">
              <a:solidFill>
                <a:schemeClr val="bg1">
                  <a:lumMod val="50000"/>
                </a:schemeClr>
              </a:solidFill>
              <a:latin typeface="Arial" pitchFamily="34" charset="0"/>
            </a:endParaRPr>
          </a:p>
        </p:txBody>
      </p:sp>
      <p:sp>
        <p:nvSpPr>
          <p:cNvPr id="36" name="Textfeld 35"/>
          <p:cNvSpPr txBox="1"/>
          <p:nvPr/>
        </p:nvSpPr>
        <p:spPr>
          <a:xfrm>
            <a:off x="7454900" y="2994918"/>
            <a:ext cx="1619250" cy="400110"/>
          </a:xfrm>
          <a:prstGeom prst="rect">
            <a:avLst/>
          </a:prstGeom>
          <a:noFill/>
        </p:spPr>
        <p:txBody>
          <a:bodyPr>
            <a:spAutoFit/>
          </a:bodyPr>
          <a:lstStyle/>
          <a:p>
            <a:pPr defTabSz="470356">
              <a:defRPr/>
            </a:pPr>
            <a:r>
              <a:rPr lang="de-DE" sz="1000" dirty="0" smtClean="0">
                <a:solidFill>
                  <a:schemeClr val="bg1">
                    <a:lumMod val="50000"/>
                  </a:schemeClr>
                </a:solidFill>
                <a:latin typeface="Arial" pitchFamily="34" charset="0"/>
              </a:rPr>
              <a:t>Druckverluste und Wärmeübergange</a:t>
            </a:r>
            <a:endParaRPr lang="de-DE" sz="1000" dirty="0">
              <a:solidFill>
                <a:schemeClr val="bg1">
                  <a:lumMod val="50000"/>
                </a:schemeClr>
              </a:solidFill>
              <a:latin typeface="Arial" pitchFamily="34" charset="0"/>
            </a:endParaRPr>
          </a:p>
        </p:txBody>
      </p:sp>
      <p:sp>
        <p:nvSpPr>
          <p:cNvPr id="37" name="Textfeld 36"/>
          <p:cNvSpPr txBox="1"/>
          <p:nvPr/>
        </p:nvSpPr>
        <p:spPr>
          <a:xfrm>
            <a:off x="3197225" y="3637856"/>
            <a:ext cx="1620838" cy="400110"/>
          </a:xfrm>
          <a:prstGeom prst="rect">
            <a:avLst/>
          </a:prstGeom>
          <a:noFill/>
        </p:spPr>
        <p:txBody>
          <a:bodyPr>
            <a:spAutoFit/>
          </a:bodyPr>
          <a:lstStyle/>
          <a:p>
            <a:pPr defTabSz="470356">
              <a:defRPr/>
            </a:pPr>
            <a:r>
              <a:rPr lang="de-DE" sz="1000" dirty="0" smtClean="0">
                <a:solidFill>
                  <a:schemeClr val="bg1">
                    <a:lumMod val="50000"/>
                  </a:schemeClr>
                </a:solidFill>
                <a:latin typeface="Arial" pitchFamily="34" charset="0"/>
              </a:rPr>
              <a:t>Flüssigkeitskreisläufe zum Heizen und Kühlen</a:t>
            </a:r>
            <a:endParaRPr lang="de-DE" sz="1000" dirty="0">
              <a:solidFill>
                <a:schemeClr val="bg1">
                  <a:lumMod val="50000"/>
                </a:schemeClr>
              </a:solidFill>
              <a:latin typeface="Arial" pitchFamily="34" charset="0"/>
            </a:endParaRPr>
          </a:p>
        </p:txBody>
      </p:sp>
      <p:sp>
        <p:nvSpPr>
          <p:cNvPr id="38" name="Textfeld 37"/>
          <p:cNvSpPr txBox="1"/>
          <p:nvPr/>
        </p:nvSpPr>
        <p:spPr>
          <a:xfrm>
            <a:off x="7454900" y="3712880"/>
            <a:ext cx="1619250" cy="246062"/>
          </a:xfrm>
          <a:prstGeom prst="rect">
            <a:avLst/>
          </a:prstGeom>
          <a:noFill/>
        </p:spPr>
        <p:txBody>
          <a:bodyPr>
            <a:spAutoFit/>
          </a:bodyPr>
          <a:lstStyle/>
          <a:p>
            <a:pPr defTabSz="470356">
              <a:defRPr/>
            </a:pPr>
            <a:r>
              <a:rPr lang="de-DE" sz="1000" dirty="0" smtClean="0">
                <a:solidFill>
                  <a:schemeClr val="bg1">
                    <a:lumMod val="50000"/>
                  </a:schemeClr>
                </a:solidFill>
                <a:latin typeface="Arial" pitchFamily="34" charset="0"/>
              </a:rPr>
              <a:t>Stoffdatenberechnung</a:t>
            </a:r>
            <a:endParaRPr lang="de-DE" sz="1000" dirty="0">
              <a:solidFill>
                <a:schemeClr val="bg1">
                  <a:lumMod val="50000"/>
                </a:schemeClr>
              </a:solidFill>
              <a:latin typeface="Arial" pitchFamily="34" charset="0"/>
            </a:endParaRPr>
          </a:p>
        </p:txBody>
      </p:sp>
      <p:grpSp>
        <p:nvGrpSpPr>
          <p:cNvPr id="55" name="Gruppieren 54"/>
          <p:cNvGrpSpPr/>
          <p:nvPr/>
        </p:nvGrpSpPr>
        <p:grpSpPr>
          <a:xfrm>
            <a:off x="1034752" y="5337522"/>
            <a:ext cx="2052638" cy="539750"/>
            <a:chOff x="5276850" y="3848958"/>
            <a:chExt cx="2052638" cy="539750"/>
          </a:xfrm>
        </p:grpSpPr>
        <p:sp>
          <p:nvSpPr>
            <p:cNvPr id="32" name="Rechteck 31"/>
            <p:cNvSpPr/>
            <p:nvPr/>
          </p:nvSpPr>
          <p:spPr bwMode="auto">
            <a:xfrm>
              <a:off x="5276850" y="3848958"/>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33" name="Grafik 40">
              <a:hlinkClick r:id="rId11" action="ppaction://hlinksldjump"/>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383623" y="3903950"/>
              <a:ext cx="1431453" cy="404768"/>
            </a:xfrm>
            <a:prstGeom prst="rect">
              <a:avLst/>
            </a:prstGeom>
            <a:noFill/>
            <a:ln w="9525">
              <a:noFill/>
              <a:miter lim="800000"/>
              <a:headEnd/>
              <a:tailEnd/>
            </a:ln>
          </p:spPr>
        </p:pic>
      </p:grpSp>
      <p:sp>
        <p:nvSpPr>
          <p:cNvPr id="39" name="Textfeld 38"/>
          <p:cNvSpPr txBox="1"/>
          <p:nvPr/>
        </p:nvSpPr>
        <p:spPr>
          <a:xfrm>
            <a:off x="3231852" y="5372447"/>
            <a:ext cx="1619250" cy="400110"/>
          </a:xfrm>
          <a:prstGeom prst="rect">
            <a:avLst/>
          </a:prstGeom>
          <a:noFill/>
        </p:spPr>
        <p:txBody>
          <a:bodyPr>
            <a:spAutoFit/>
          </a:bodyPr>
          <a:lstStyle/>
          <a:p>
            <a:pPr defTabSz="470356">
              <a:defRPr/>
            </a:pPr>
            <a:r>
              <a:rPr lang="de-DE" sz="1000" dirty="0" smtClean="0">
                <a:solidFill>
                  <a:schemeClr val="bg1">
                    <a:lumMod val="50000"/>
                  </a:schemeClr>
                </a:solidFill>
                <a:latin typeface="Arial" pitchFamily="34" charset="0"/>
              </a:rPr>
              <a:t>Modelloptimierung </a:t>
            </a:r>
            <a:r>
              <a:rPr lang="de-DE" sz="1000" dirty="0" smtClean="0">
                <a:solidFill>
                  <a:schemeClr val="bg1">
                    <a:lumMod val="50000"/>
                  </a:schemeClr>
                </a:solidFill>
                <a:latin typeface="Arial" pitchFamily="34" charset="0"/>
              </a:rPr>
              <a:t>und –</a:t>
            </a:r>
            <a:r>
              <a:rPr lang="de-DE" sz="1000" dirty="0" err="1" smtClean="0">
                <a:solidFill>
                  <a:schemeClr val="bg1">
                    <a:lumMod val="50000"/>
                  </a:schemeClr>
                </a:solidFill>
                <a:latin typeface="Arial" pitchFamily="34" charset="0"/>
              </a:rPr>
              <a:t>kalibrierung</a:t>
            </a:r>
            <a:endParaRPr lang="de-DE" sz="1000" dirty="0">
              <a:solidFill>
                <a:schemeClr val="bg1">
                  <a:lumMod val="50000"/>
                </a:schemeClr>
              </a:solidFill>
              <a:latin typeface="Arial" pitchFamily="34" charset="0"/>
            </a:endParaRPr>
          </a:p>
        </p:txBody>
      </p:sp>
      <p:grpSp>
        <p:nvGrpSpPr>
          <p:cNvPr id="57" name="Gruppieren 56"/>
          <p:cNvGrpSpPr/>
          <p:nvPr/>
        </p:nvGrpSpPr>
        <p:grpSpPr>
          <a:xfrm>
            <a:off x="1034752" y="4683505"/>
            <a:ext cx="2052638" cy="539750"/>
            <a:chOff x="5276850" y="5144358"/>
            <a:chExt cx="2052638" cy="539750"/>
          </a:xfrm>
        </p:grpSpPr>
        <p:sp>
          <p:nvSpPr>
            <p:cNvPr id="43" name="Rechteck 42"/>
            <p:cNvSpPr/>
            <p:nvPr/>
          </p:nvSpPr>
          <p:spPr bwMode="auto">
            <a:xfrm>
              <a:off x="5276850" y="5144358"/>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44" name="Grafik 37">
              <a:hlinkClick r:id="rId13" action="ppaction://hlinksldjump"/>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bwMode="auto">
            <a:xfrm>
              <a:off x="5381620" y="5210927"/>
              <a:ext cx="1395081" cy="406612"/>
            </a:xfrm>
            <a:prstGeom prst="rect">
              <a:avLst/>
            </a:prstGeom>
            <a:noFill/>
            <a:ln w="9525">
              <a:noFill/>
              <a:miter lim="800000"/>
              <a:headEnd/>
              <a:tailEnd/>
            </a:ln>
          </p:spPr>
        </p:pic>
      </p:grpSp>
      <p:sp>
        <p:nvSpPr>
          <p:cNvPr id="45" name="Textfeld 44"/>
          <p:cNvSpPr txBox="1"/>
          <p:nvPr/>
        </p:nvSpPr>
        <p:spPr>
          <a:xfrm>
            <a:off x="3231852" y="4744609"/>
            <a:ext cx="1727200" cy="400110"/>
          </a:xfrm>
          <a:prstGeom prst="rect">
            <a:avLst/>
          </a:prstGeom>
          <a:noFill/>
        </p:spPr>
        <p:txBody>
          <a:bodyPr wrap="square">
            <a:spAutoFit/>
          </a:bodyPr>
          <a:lstStyle/>
          <a:p>
            <a:pPr defTabSz="470356">
              <a:defRPr/>
            </a:pPr>
            <a:r>
              <a:rPr lang="de-DE" sz="1000" dirty="0" smtClean="0">
                <a:solidFill>
                  <a:schemeClr val="bg1">
                    <a:lumMod val="50000"/>
                  </a:schemeClr>
                </a:solidFill>
                <a:latin typeface="Arial" pitchFamily="34" charset="0"/>
              </a:rPr>
              <a:t>Optimierung von </a:t>
            </a:r>
            <a:r>
              <a:rPr lang="de-DE" sz="1000" dirty="0" smtClean="0">
                <a:solidFill>
                  <a:schemeClr val="bg1">
                    <a:lumMod val="50000"/>
                  </a:schemeClr>
                </a:solidFill>
                <a:latin typeface="Arial" pitchFamily="34" charset="0"/>
              </a:rPr>
              <a:t>Wär-</a:t>
            </a:r>
            <a:r>
              <a:rPr lang="de-DE" sz="1000" dirty="0" err="1" smtClean="0">
                <a:solidFill>
                  <a:schemeClr val="bg1">
                    <a:lumMod val="50000"/>
                  </a:schemeClr>
                </a:solidFill>
                <a:latin typeface="Arial" pitchFamily="34" charset="0"/>
              </a:rPr>
              <a:t>meübertragernetzwerken</a:t>
            </a:r>
            <a:endParaRPr lang="de-DE" sz="1000" dirty="0">
              <a:solidFill>
                <a:schemeClr val="bg1">
                  <a:lumMod val="50000"/>
                </a:schemeClr>
              </a:solidFill>
              <a:latin typeface="Arial" pitchFamily="34" charset="0"/>
            </a:endParaRPr>
          </a:p>
        </p:txBody>
      </p:sp>
      <p:sp>
        <p:nvSpPr>
          <p:cNvPr id="46" name="Textfeld 45"/>
          <p:cNvSpPr txBox="1"/>
          <p:nvPr/>
        </p:nvSpPr>
        <p:spPr>
          <a:xfrm>
            <a:off x="7482681" y="2422491"/>
            <a:ext cx="1709737" cy="246221"/>
          </a:xfrm>
          <a:prstGeom prst="rect">
            <a:avLst/>
          </a:prstGeom>
          <a:noFill/>
        </p:spPr>
        <p:txBody>
          <a:bodyPr wrap="square">
            <a:spAutoFit/>
          </a:bodyPr>
          <a:lstStyle/>
          <a:p>
            <a:pPr defTabSz="470356">
              <a:defRPr/>
            </a:pPr>
            <a:r>
              <a:rPr lang="de-DE" sz="1000" dirty="0" smtClean="0">
                <a:solidFill>
                  <a:schemeClr val="bg1">
                    <a:lumMod val="50000"/>
                  </a:schemeClr>
                </a:solidFill>
                <a:latin typeface="Arial" pitchFamily="34" charset="0"/>
              </a:rPr>
              <a:t>Dynamische Kraftwerke</a:t>
            </a:r>
            <a:endParaRPr lang="de-DE" sz="1000" dirty="0">
              <a:solidFill>
                <a:schemeClr val="bg1">
                  <a:lumMod val="50000"/>
                </a:schemeClr>
              </a:solidFill>
              <a:latin typeface="Arial" pitchFamily="34" charset="0"/>
            </a:endParaRPr>
          </a:p>
        </p:txBody>
      </p:sp>
      <p:sp>
        <p:nvSpPr>
          <p:cNvPr id="48" name="Textfeld 47"/>
          <p:cNvSpPr txBox="1"/>
          <p:nvPr/>
        </p:nvSpPr>
        <p:spPr>
          <a:xfrm>
            <a:off x="739775" y="4280889"/>
            <a:ext cx="3744789" cy="369332"/>
          </a:xfrm>
          <a:prstGeom prst="rect">
            <a:avLst/>
          </a:prstGeom>
          <a:noFill/>
        </p:spPr>
        <p:txBody>
          <a:bodyPr wrap="square" rtlCol="0">
            <a:spAutoFit/>
          </a:bodyPr>
          <a:lstStyle/>
          <a:p>
            <a:r>
              <a:rPr lang="de-DE" dirty="0">
                <a:solidFill>
                  <a:srgbClr val="FFC000"/>
                </a:solidFill>
                <a:latin typeface="Arial" pitchFamily="34" charset="0"/>
              </a:rPr>
              <a:t>&gt;</a:t>
            </a:r>
            <a:r>
              <a:rPr lang="de-DE" dirty="0">
                <a:solidFill>
                  <a:schemeClr val="bg1">
                    <a:lumMod val="65000"/>
                  </a:schemeClr>
                </a:solidFill>
                <a:latin typeface="Arial" pitchFamily="34" charset="0"/>
              </a:rPr>
              <a:t> </a:t>
            </a:r>
            <a:r>
              <a:rPr lang="en-GB" dirty="0" err="1" smtClean="0">
                <a:solidFill>
                  <a:schemeClr val="bg1">
                    <a:lumMod val="50000"/>
                  </a:schemeClr>
                </a:solidFill>
                <a:latin typeface="Arial" pitchFamily="34" charset="0"/>
              </a:rPr>
              <a:t>XRGApplications</a:t>
            </a:r>
            <a:endParaRPr lang="en-GB" dirty="0">
              <a:solidFill>
                <a:schemeClr val="bg1">
                  <a:lumMod val="50000"/>
                </a:schemeClr>
              </a:solidFill>
              <a:latin typeface="Arial" pitchFamily="34" charset="0"/>
            </a:endParaRPr>
          </a:p>
        </p:txBody>
      </p:sp>
      <p:grpSp>
        <p:nvGrpSpPr>
          <p:cNvPr id="58" name="Gruppieren 57"/>
          <p:cNvGrpSpPr/>
          <p:nvPr/>
        </p:nvGrpSpPr>
        <p:grpSpPr>
          <a:xfrm>
            <a:off x="5276850" y="4674789"/>
            <a:ext cx="2052638" cy="539750"/>
            <a:chOff x="5276850" y="4674789"/>
            <a:chExt cx="2052638" cy="539750"/>
          </a:xfrm>
        </p:grpSpPr>
        <p:sp>
          <p:nvSpPr>
            <p:cNvPr id="59" name="Rechteck 58"/>
            <p:cNvSpPr/>
            <p:nvPr/>
          </p:nvSpPr>
          <p:spPr bwMode="auto">
            <a:xfrm>
              <a:off x="5276850" y="4674789"/>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18" name="Grafik 17">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81620" y="4740427"/>
              <a:ext cx="1432800" cy="398738"/>
            </a:xfrm>
            <a:prstGeom prst="rect">
              <a:avLst/>
            </a:prstGeom>
          </p:spPr>
        </p:pic>
      </p:grpSp>
      <p:sp>
        <p:nvSpPr>
          <p:cNvPr id="61" name="Textfeld 60"/>
          <p:cNvSpPr txBox="1"/>
          <p:nvPr/>
        </p:nvSpPr>
        <p:spPr>
          <a:xfrm>
            <a:off x="7454900" y="4713635"/>
            <a:ext cx="1619250" cy="400110"/>
          </a:xfrm>
          <a:prstGeom prst="rect">
            <a:avLst/>
          </a:prstGeom>
          <a:noFill/>
        </p:spPr>
        <p:txBody>
          <a:bodyPr>
            <a:spAutoFit/>
          </a:bodyPr>
          <a:lstStyle/>
          <a:p>
            <a:r>
              <a:rPr lang="en-US" sz="1000" dirty="0" smtClean="0">
                <a:solidFill>
                  <a:schemeClr val="tx2"/>
                </a:solidFill>
              </a:rPr>
              <a:t>Excel Interface </a:t>
            </a:r>
            <a:r>
              <a:rPr lang="en-US" sz="1000" dirty="0" err="1" smtClean="0">
                <a:solidFill>
                  <a:schemeClr val="tx2"/>
                </a:solidFill>
              </a:rPr>
              <a:t>für</a:t>
            </a:r>
            <a:r>
              <a:rPr lang="en-US" sz="1000" dirty="0" smtClean="0">
                <a:solidFill>
                  <a:schemeClr val="tx2"/>
                </a:solidFill>
              </a:rPr>
              <a:t> FMU und </a:t>
            </a:r>
            <a:r>
              <a:rPr lang="en-US" sz="1000" dirty="0" err="1" smtClean="0">
                <a:solidFill>
                  <a:schemeClr val="tx2"/>
                </a:solidFill>
              </a:rPr>
              <a:t>Dymola</a:t>
            </a:r>
            <a:endParaRPr lang="en-US" sz="1000" dirty="0">
              <a:solidFill>
                <a:schemeClr val="tx2"/>
              </a:solidFill>
            </a:endParaRPr>
          </a:p>
        </p:txBody>
      </p:sp>
      <p:grpSp>
        <p:nvGrpSpPr>
          <p:cNvPr id="21" name="Gruppieren 20"/>
          <p:cNvGrpSpPr/>
          <p:nvPr/>
        </p:nvGrpSpPr>
        <p:grpSpPr>
          <a:xfrm>
            <a:off x="5278438" y="2286299"/>
            <a:ext cx="2051050" cy="543360"/>
            <a:chOff x="5278438" y="2286299"/>
            <a:chExt cx="2051050" cy="543360"/>
          </a:xfrm>
        </p:grpSpPr>
        <p:sp>
          <p:nvSpPr>
            <p:cNvPr id="63" name="Rechteck 62"/>
            <p:cNvSpPr/>
            <p:nvPr/>
          </p:nvSpPr>
          <p:spPr bwMode="auto">
            <a:xfrm>
              <a:off x="5278438" y="2286795"/>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64" name="Grafik 63">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35900" y="2287989"/>
              <a:ext cx="541670" cy="541670"/>
            </a:xfrm>
            <a:prstGeom prst="rect">
              <a:avLst/>
            </a:prstGeom>
          </p:spPr>
        </p:pic>
        <p:sp>
          <p:nvSpPr>
            <p:cNvPr id="65" name="Textfeld 64"/>
            <p:cNvSpPr txBox="1"/>
            <p:nvPr/>
          </p:nvSpPr>
          <p:spPr>
            <a:xfrm>
              <a:off x="5824716" y="2462700"/>
              <a:ext cx="1291898" cy="353943"/>
            </a:xfrm>
            <a:prstGeom prst="rect">
              <a:avLst/>
            </a:prstGeom>
            <a:noFill/>
          </p:spPr>
          <p:txBody>
            <a:bodyPr wrap="square" rtlCol="0">
              <a:spAutoFit/>
            </a:bodyPr>
            <a:lstStyle/>
            <a:p>
              <a:r>
                <a:rPr lang="de-DE" sz="1700" dirty="0" smtClean="0">
                  <a:solidFill>
                    <a:schemeClr val="accent6">
                      <a:lumMod val="75000"/>
                    </a:schemeClr>
                  </a:solidFill>
                  <a:latin typeface="Futura Lt BT" panose="020B0402020204020303" pitchFamily="34" charset="0"/>
                </a:rPr>
                <a:t>Library</a:t>
              </a:r>
              <a:endParaRPr lang="en-US" sz="1700" dirty="0">
                <a:solidFill>
                  <a:schemeClr val="accent6">
                    <a:lumMod val="75000"/>
                  </a:schemeClr>
                </a:solidFill>
                <a:latin typeface="Futura Lt BT" panose="020B0402020204020303" pitchFamily="34" charset="0"/>
              </a:endParaRPr>
            </a:p>
          </p:txBody>
        </p:sp>
        <p:sp>
          <p:nvSpPr>
            <p:cNvPr id="66" name="Textfeld 65"/>
            <p:cNvSpPr txBox="1"/>
            <p:nvPr/>
          </p:nvSpPr>
          <p:spPr>
            <a:xfrm>
              <a:off x="5821342" y="2286299"/>
              <a:ext cx="1291898" cy="353943"/>
            </a:xfrm>
            <a:prstGeom prst="rect">
              <a:avLst/>
            </a:prstGeom>
            <a:noFill/>
          </p:spPr>
          <p:txBody>
            <a:bodyPr wrap="square" rtlCol="0">
              <a:spAutoFit/>
            </a:bodyPr>
            <a:lstStyle/>
            <a:p>
              <a:r>
                <a:rPr lang="de-DE" sz="1700" dirty="0" err="1" smtClean="0">
                  <a:solidFill>
                    <a:schemeClr val="bg1">
                      <a:lumMod val="10000"/>
                    </a:schemeClr>
                  </a:solidFill>
                  <a:latin typeface="Futura Lt BT" panose="020B0402020204020303" pitchFamily="34" charset="0"/>
                </a:rPr>
                <a:t>ClaRa</a:t>
              </a:r>
              <a:r>
                <a:rPr lang="de-DE" sz="1700" dirty="0" smtClean="0">
                  <a:solidFill>
                    <a:schemeClr val="bg1">
                      <a:lumMod val="10000"/>
                    </a:schemeClr>
                  </a:solidFill>
                  <a:latin typeface="Futura Lt BT" panose="020B0402020204020303" pitchFamily="34" charset="0"/>
                </a:rPr>
                <a:t>+</a:t>
              </a:r>
              <a:endParaRPr lang="en-US" sz="1700" dirty="0">
                <a:solidFill>
                  <a:schemeClr val="bg1">
                    <a:lumMod val="10000"/>
                  </a:schemeClr>
                </a:solidFill>
                <a:latin typeface="Futura Lt BT" panose="020B0402020204020303" pitchFamily="34" charset="0"/>
              </a:endParaRPr>
            </a:p>
          </p:txBody>
        </p:sp>
      </p:grpSp>
      <p:grpSp>
        <p:nvGrpSpPr>
          <p:cNvPr id="24" name="Gruppieren 23"/>
          <p:cNvGrpSpPr/>
          <p:nvPr/>
        </p:nvGrpSpPr>
        <p:grpSpPr>
          <a:xfrm>
            <a:off x="5276850" y="3592388"/>
            <a:ext cx="2051050" cy="539750"/>
            <a:chOff x="5276850" y="3592388"/>
            <a:chExt cx="2051050" cy="539750"/>
          </a:xfrm>
        </p:grpSpPr>
        <p:sp>
          <p:nvSpPr>
            <p:cNvPr id="60" name="Rechteck 59"/>
            <p:cNvSpPr/>
            <p:nvPr/>
          </p:nvSpPr>
          <p:spPr bwMode="auto">
            <a:xfrm>
              <a:off x="5276850" y="3592388"/>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67" name="Grafik 66">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82814" y="3663727"/>
              <a:ext cx="1632349" cy="403200"/>
            </a:xfrm>
            <a:prstGeom prst="rect">
              <a:avLst/>
            </a:prstGeom>
          </p:spPr>
        </p:pic>
      </p:grpSp>
    </p:spTree>
    <p:extLst>
      <p:ext uri="{BB962C8B-B14F-4D97-AF65-F5344CB8AC3E}">
        <p14:creationId xmlns:p14="http://schemas.microsoft.com/office/powerpoint/2010/main" val="1014358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3-06-11_CompanyPresentation">
  <a:themeElements>
    <a:clrScheme name="Benutzerdefiniert 2">
      <a:dk1>
        <a:srgbClr val="000000"/>
      </a:dk1>
      <a:lt1>
        <a:srgbClr val="F2F2F2"/>
      </a:lt1>
      <a:dk2>
        <a:srgbClr val="7F7F7F"/>
      </a:dk2>
      <a:lt2>
        <a:srgbClr val="F2F2F2"/>
      </a:lt2>
      <a:accent1>
        <a:srgbClr val="FFC000"/>
      </a:accent1>
      <a:accent2>
        <a:srgbClr val="D8D8D8"/>
      </a:accent2>
      <a:accent3>
        <a:srgbClr val="FFFFFF"/>
      </a:accent3>
      <a:accent4>
        <a:srgbClr val="000000"/>
      </a:accent4>
      <a:accent5>
        <a:srgbClr val="92D050"/>
      </a:accent5>
      <a:accent6>
        <a:srgbClr val="00B0F0"/>
      </a:accent6>
      <a:hlink>
        <a:srgbClr val="BF9000"/>
      </a:hlink>
      <a:folHlink>
        <a:srgbClr val="CBCBCB"/>
      </a:folHlink>
    </a:clrScheme>
    <a:fontScheme name="Standarddesign">
      <a:majorFont>
        <a:latin typeface="Arial"/>
        <a:ea typeface="Arial Unicode MS"/>
        <a:cs typeface="Arial Unicode MS"/>
      </a:majorFont>
      <a:minorFont>
        <a:latin typeface="Arial"/>
        <a:ea typeface="Arial Unicode MS"/>
        <a:cs typeface="Arial Unicode M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575</Words>
  <Application>Microsoft Office PowerPoint</Application>
  <PresentationFormat>A4-Papier (210x297 mm)</PresentationFormat>
  <Paragraphs>188</Paragraphs>
  <Slides>17</Slides>
  <Notes>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17</vt:i4>
      </vt:variant>
    </vt:vector>
  </HeadingPairs>
  <TitlesOfParts>
    <vt:vector size="25" baseType="lpstr">
      <vt:lpstr>Arial Unicode MS</vt:lpstr>
      <vt:lpstr>Arial</vt:lpstr>
      <vt:lpstr>Arial Black</vt:lpstr>
      <vt:lpstr>Courier New</vt:lpstr>
      <vt:lpstr>Futura Lt BT</vt:lpstr>
      <vt:lpstr>Times New Roman</vt:lpstr>
      <vt:lpstr>Wingdings</vt:lpstr>
      <vt:lpstr>2013-06-11_CompanyPresentation</vt:lpstr>
      <vt:lpstr>PowerPoint-Präsentation</vt:lpstr>
      <vt:lpstr>Unternehmensprofil</vt:lpstr>
      <vt:lpstr>Dienstleistungen</vt:lpstr>
      <vt:lpstr>Automobil</vt:lpstr>
      <vt:lpstr>Flugzeugbau</vt:lpstr>
      <vt:lpstr>Gebäudetechnik</vt:lpstr>
      <vt:lpstr>Kraftwerk</vt:lpstr>
      <vt:lpstr>Prozesstechnik</vt:lpstr>
      <vt:lpstr>Produkte</vt:lpstr>
      <vt:lpstr>Klimatisierung</vt:lpstr>
      <vt:lpstr>Strömungssimulation</vt:lpstr>
      <vt:lpstr>Flüssigkeitskreisläufe</vt:lpstr>
      <vt:lpstr>Heiz- und Klimatechnik</vt:lpstr>
      <vt:lpstr>Druckabfall und Wärmeübertragung</vt:lpstr>
      <vt:lpstr>Simulation mit Excel</vt:lpstr>
      <vt:lpstr>Systemoptimierung</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XRG Unternehmenspräsentation 2014</dc:title>
  <dc:creator/>
  <cp:lastModifiedBy/>
  <cp:revision>1</cp:revision>
  <dcterms:created xsi:type="dcterms:W3CDTF">2013-09-13T13:21:56Z</dcterms:created>
  <dcterms:modified xsi:type="dcterms:W3CDTF">2018-04-04T11:26:29Z</dcterms:modified>
</cp:coreProperties>
</file>